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93" r:id="rId2"/>
    <p:sldId id="294" r:id="rId3"/>
    <p:sldId id="311" r:id="rId4"/>
    <p:sldId id="374" r:id="rId5"/>
    <p:sldId id="335" r:id="rId6"/>
    <p:sldId id="296" r:id="rId7"/>
    <p:sldId id="307" r:id="rId8"/>
    <p:sldId id="279" r:id="rId9"/>
    <p:sldId id="339" r:id="rId10"/>
    <p:sldId id="256" r:id="rId11"/>
    <p:sldId id="383" r:id="rId12"/>
    <p:sldId id="386" r:id="rId13"/>
    <p:sldId id="272" r:id="rId14"/>
    <p:sldId id="273" r:id="rId15"/>
    <p:sldId id="274" r:id="rId16"/>
    <p:sldId id="275" r:id="rId17"/>
    <p:sldId id="372" r:id="rId18"/>
    <p:sldId id="302" r:id="rId19"/>
    <p:sldId id="313" r:id="rId20"/>
    <p:sldId id="315" r:id="rId21"/>
    <p:sldId id="341" r:id="rId22"/>
    <p:sldId id="381" r:id="rId23"/>
    <p:sldId id="316" r:id="rId24"/>
    <p:sldId id="385" r:id="rId25"/>
    <p:sldId id="318" r:id="rId26"/>
    <p:sldId id="388" r:id="rId27"/>
    <p:sldId id="319" r:id="rId28"/>
    <p:sldId id="320" r:id="rId29"/>
    <p:sldId id="340" r:id="rId30"/>
    <p:sldId id="321" r:id="rId31"/>
    <p:sldId id="322" r:id="rId32"/>
    <p:sldId id="387" r:id="rId33"/>
    <p:sldId id="323" r:id="rId34"/>
    <p:sldId id="325" r:id="rId35"/>
    <p:sldId id="326" r:id="rId36"/>
    <p:sldId id="327" r:id="rId37"/>
    <p:sldId id="328" r:id="rId38"/>
    <p:sldId id="329" r:id="rId3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ques" initials="J" lastIdx="1" clrIdx="0"/>
  <p:cmAuthor id="1" name="daniel gillain" initials="dg" lastIdx="1" clrIdx="1">
    <p:extLst>
      <p:ext uri="{19B8F6BF-5375-455C-9EA6-DF929625EA0E}">
        <p15:presenceInfo xmlns:p15="http://schemas.microsoft.com/office/powerpoint/2012/main" userId="7462b86daa3d7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00"/>
    <a:srgbClr val="002060"/>
    <a:srgbClr val="FF0000"/>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348" autoAdjust="0"/>
  </p:normalViewPr>
  <p:slideViewPr>
    <p:cSldViewPr>
      <p:cViewPr varScale="1">
        <p:scale>
          <a:sx n="81" d="100"/>
          <a:sy n="81" d="100"/>
        </p:scale>
        <p:origin x="15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9022" tIns="49511" rIns="99022" bIns="49511" rtlCol="0"/>
          <a:lstStyle>
            <a:lvl1pPr algn="l">
              <a:defRPr sz="1300"/>
            </a:lvl1pPr>
          </a:lstStyle>
          <a:p>
            <a:endParaRPr lang="fr-BE" dirty="0"/>
          </a:p>
        </p:txBody>
      </p:sp>
      <p:sp>
        <p:nvSpPr>
          <p:cNvPr id="3" name="Espace réservé de la date 2"/>
          <p:cNvSpPr>
            <a:spLocks noGrp="1"/>
          </p:cNvSpPr>
          <p:nvPr>
            <p:ph type="dt" sz="quarter" idx="1"/>
          </p:nvPr>
        </p:nvSpPr>
        <p:spPr>
          <a:xfrm>
            <a:off x="4021296" y="0"/>
            <a:ext cx="3076363" cy="511731"/>
          </a:xfrm>
          <a:prstGeom prst="rect">
            <a:avLst/>
          </a:prstGeom>
        </p:spPr>
        <p:txBody>
          <a:bodyPr vert="horz" lIns="99022" tIns="49511" rIns="99022" bIns="49511" rtlCol="0"/>
          <a:lstStyle>
            <a:lvl1pPr algn="r">
              <a:defRPr sz="1300"/>
            </a:lvl1pPr>
          </a:lstStyle>
          <a:p>
            <a:fld id="{A507DD3D-233F-47E8-9FCB-72D091EA804C}" type="datetimeFigureOut">
              <a:rPr lang="fr-BE" smtClean="0"/>
              <a:pPr/>
              <a:t>04-02-22</a:t>
            </a:fld>
            <a:endParaRPr lang="fr-BE" dirty="0"/>
          </a:p>
        </p:txBody>
      </p:sp>
      <p:sp>
        <p:nvSpPr>
          <p:cNvPr id="4" name="Espace réservé du pied de page 3"/>
          <p:cNvSpPr>
            <a:spLocks noGrp="1"/>
          </p:cNvSpPr>
          <p:nvPr>
            <p:ph type="ftr" sz="quarter" idx="2"/>
          </p:nvPr>
        </p:nvSpPr>
        <p:spPr>
          <a:xfrm>
            <a:off x="1" y="9721107"/>
            <a:ext cx="3076363" cy="511731"/>
          </a:xfrm>
          <a:prstGeom prst="rect">
            <a:avLst/>
          </a:prstGeom>
        </p:spPr>
        <p:txBody>
          <a:bodyPr vert="horz" lIns="99022" tIns="49511" rIns="99022" bIns="49511" rtlCol="0" anchor="b"/>
          <a:lstStyle>
            <a:lvl1pPr algn="l">
              <a:defRPr sz="1300"/>
            </a:lvl1pPr>
          </a:lstStyle>
          <a:p>
            <a:endParaRPr lang="fr-BE" dirty="0"/>
          </a:p>
        </p:txBody>
      </p:sp>
      <p:sp>
        <p:nvSpPr>
          <p:cNvPr id="5" name="Espace réservé du numéro de diapositive 4"/>
          <p:cNvSpPr>
            <a:spLocks noGrp="1"/>
          </p:cNvSpPr>
          <p:nvPr>
            <p:ph type="sldNum" sz="quarter" idx="3"/>
          </p:nvPr>
        </p:nvSpPr>
        <p:spPr>
          <a:xfrm>
            <a:off x="4021296" y="9721107"/>
            <a:ext cx="3076363" cy="511731"/>
          </a:xfrm>
          <a:prstGeom prst="rect">
            <a:avLst/>
          </a:prstGeom>
        </p:spPr>
        <p:txBody>
          <a:bodyPr vert="horz" lIns="99022" tIns="49511" rIns="99022" bIns="49511" rtlCol="0" anchor="b"/>
          <a:lstStyle>
            <a:lvl1pPr algn="r">
              <a:defRPr sz="1300"/>
            </a:lvl1pPr>
          </a:lstStyle>
          <a:p>
            <a:fld id="{D4ACB84E-C1A6-4745-B5B5-2E12B342FE77}" type="slidenum">
              <a:rPr lang="fr-BE" smtClean="0"/>
              <a:pPr/>
              <a:t>‹N°›</a:t>
            </a:fld>
            <a:endParaRPr lang="fr-BE" dirty="0"/>
          </a:p>
        </p:txBody>
      </p:sp>
    </p:spTree>
    <p:extLst>
      <p:ext uri="{BB962C8B-B14F-4D97-AF65-F5344CB8AC3E}">
        <p14:creationId xmlns:p14="http://schemas.microsoft.com/office/powerpoint/2010/main" val="2424903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9022" tIns="49511" rIns="99022" bIns="49511" rtlCol="0"/>
          <a:lstStyle>
            <a:lvl1pPr algn="l">
              <a:defRPr sz="1300"/>
            </a:lvl1pPr>
          </a:lstStyle>
          <a:p>
            <a:endParaRPr lang="fr-BE" dirty="0"/>
          </a:p>
        </p:txBody>
      </p:sp>
      <p:sp>
        <p:nvSpPr>
          <p:cNvPr id="3" name="Espace réservé de la date 2"/>
          <p:cNvSpPr>
            <a:spLocks noGrp="1"/>
          </p:cNvSpPr>
          <p:nvPr>
            <p:ph type="dt" idx="1"/>
          </p:nvPr>
        </p:nvSpPr>
        <p:spPr>
          <a:xfrm>
            <a:off x="4021296" y="0"/>
            <a:ext cx="3076363" cy="511731"/>
          </a:xfrm>
          <a:prstGeom prst="rect">
            <a:avLst/>
          </a:prstGeom>
        </p:spPr>
        <p:txBody>
          <a:bodyPr vert="horz" lIns="99022" tIns="49511" rIns="99022" bIns="49511" rtlCol="0"/>
          <a:lstStyle>
            <a:lvl1pPr algn="r">
              <a:defRPr sz="1300"/>
            </a:lvl1pPr>
          </a:lstStyle>
          <a:p>
            <a:fld id="{C9F5E55F-4B74-4A3E-9FA4-D3860F3AF1F8}" type="datetimeFigureOut">
              <a:rPr lang="fr-BE" smtClean="0"/>
              <a:pPr/>
              <a:t>04-02-22</a:t>
            </a:fld>
            <a:endParaRPr lang="fr-BE" dirty="0"/>
          </a:p>
        </p:txBody>
      </p:sp>
      <p:sp>
        <p:nvSpPr>
          <p:cNvPr id="4" name="Espace réservé de l'image des diapositives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9022" tIns="49511" rIns="99022" bIns="49511" rtlCol="0" anchor="ctr"/>
          <a:lstStyle/>
          <a:p>
            <a:endParaRPr lang="fr-BE" dirty="0"/>
          </a:p>
        </p:txBody>
      </p:sp>
      <p:sp>
        <p:nvSpPr>
          <p:cNvPr id="5" name="Espace réservé des commentaires 4"/>
          <p:cNvSpPr>
            <a:spLocks noGrp="1"/>
          </p:cNvSpPr>
          <p:nvPr>
            <p:ph type="body" sz="quarter" idx="3"/>
          </p:nvPr>
        </p:nvSpPr>
        <p:spPr>
          <a:xfrm>
            <a:off x="709930" y="4861442"/>
            <a:ext cx="5679440" cy="4605576"/>
          </a:xfrm>
          <a:prstGeom prst="rect">
            <a:avLst/>
          </a:prstGeom>
        </p:spPr>
        <p:txBody>
          <a:bodyPr vert="horz" lIns="99022" tIns="49511" rIns="99022" bIns="49511"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721107"/>
            <a:ext cx="3076363" cy="511731"/>
          </a:xfrm>
          <a:prstGeom prst="rect">
            <a:avLst/>
          </a:prstGeom>
        </p:spPr>
        <p:txBody>
          <a:bodyPr vert="horz" lIns="99022" tIns="49511" rIns="99022" bIns="49511" rtlCol="0" anchor="b"/>
          <a:lstStyle>
            <a:lvl1pPr algn="l">
              <a:defRPr sz="1300"/>
            </a:lvl1pPr>
          </a:lstStyle>
          <a:p>
            <a:endParaRPr lang="fr-BE" dirty="0"/>
          </a:p>
        </p:txBody>
      </p:sp>
      <p:sp>
        <p:nvSpPr>
          <p:cNvPr id="7" name="Espace réservé du numéro de diapositive 6"/>
          <p:cNvSpPr>
            <a:spLocks noGrp="1"/>
          </p:cNvSpPr>
          <p:nvPr>
            <p:ph type="sldNum" sz="quarter" idx="5"/>
          </p:nvPr>
        </p:nvSpPr>
        <p:spPr>
          <a:xfrm>
            <a:off x="4021296" y="9721107"/>
            <a:ext cx="3076363" cy="511731"/>
          </a:xfrm>
          <a:prstGeom prst="rect">
            <a:avLst/>
          </a:prstGeom>
        </p:spPr>
        <p:txBody>
          <a:bodyPr vert="horz" lIns="99022" tIns="49511" rIns="99022" bIns="49511" rtlCol="0" anchor="b"/>
          <a:lstStyle>
            <a:lvl1pPr algn="r">
              <a:defRPr sz="1300"/>
            </a:lvl1pPr>
          </a:lstStyle>
          <a:p>
            <a:fld id="{F95514D8-2760-4569-9484-493EC4632506}" type="slidenum">
              <a:rPr lang="fr-BE" smtClean="0"/>
              <a:pPr/>
              <a:t>‹N°›</a:t>
            </a:fld>
            <a:endParaRPr lang="fr-BE" dirty="0"/>
          </a:p>
        </p:txBody>
      </p:sp>
    </p:spTree>
    <p:extLst>
      <p:ext uri="{BB962C8B-B14F-4D97-AF65-F5344CB8AC3E}">
        <p14:creationId xmlns:p14="http://schemas.microsoft.com/office/powerpoint/2010/main" val="265499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a:t>SUPPRIMER</a:t>
            </a:r>
            <a:r>
              <a:rPr lang="fr-BE" baseline="0" dirty="0"/>
              <a:t> ENTRAIDE SOCIALE</a:t>
            </a:r>
            <a:endParaRPr lang="fr-BE" dirty="0"/>
          </a:p>
        </p:txBody>
      </p:sp>
      <p:sp>
        <p:nvSpPr>
          <p:cNvPr id="4" name="Espace réservé du numéro de diapositive 3"/>
          <p:cNvSpPr>
            <a:spLocks noGrp="1"/>
          </p:cNvSpPr>
          <p:nvPr>
            <p:ph type="sldNum" sz="quarter" idx="10"/>
          </p:nvPr>
        </p:nvSpPr>
        <p:spPr/>
        <p:txBody>
          <a:bodyPr/>
          <a:lstStyle/>
          <a:p>
            <a:fld id="{F95514D8-2760-4569-9484-493EC4632506}" type="slidenum">
              <a:rPr lang="fr-BE" smtClean="0"/>
              <a:pPr/>
              <a:t>15</a:t>
            </a:fld>
            <a:endParaRPr lang="fr-B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6205334-DD33-4C7A-A149-CAE380723A97}"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05272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Date Placeholder 2"/>
          <p:cNvSpPr>
            <a:spLocks noGrp="1"/>
          </p:cNvSpPr>
          <p:nvPr>
            <p:ph type="dt" sz="half" idx="10"/>
          </p:nvPr>
        </p:nvSpPr>
        <p:spPr/>
        <p:txBody>
          <a:bodyPr/>
          <a:lstStyle/>
          <a:p>
            <a:fld id="{97586C3A-35AA-45DA-AE25-B2048410F580}" type="datetime1">
              <a:rPr lang="fr-BE" smtClean="0"/>
              <a:t>04-02-22</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5842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B9472F4-E7B1-4C71-BC2A-435AB75E22B5}"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48941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FB6DBB3-FE59-44E1-B3BF-67479FA4F0D9}"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2444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E316D9F-B23B-418F-9BB4-2B2AD716472B}"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32711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9D979E8-E28D-4536-9C80-9988B3C29631}"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7567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B326955-DAF1-44C9-AD49-4036F606FFBB}"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160196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D790E2-566E-4DAD-8E6A-550DE5D400FD}"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906673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5B21DB-0A57-4984-87A2-3E0D45C95228}"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80919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C3A527-9A9B-4333-B182-38620A44ECF5}"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19078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3C53E39-E76D-4E0C-A8E8-209AD022D350}" type="datetime1">
              <a:rPr lang="fr-BE" smtClean="0"/>
              <a:t>04-02-22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62334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CFBDEC5-3E7A-4EB8-B338-C2B105609F97}" type="datetime1">
              <a:rPr lang="fr-BE" smtClean="0"/>
              <a:t>04-02-22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00326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09E6CE-5106-4BD9-A782-F93655CA2D1B}" type="datetime1">
              <a:rPr lang="fr-BE" smtClean="0"/>
              <a:t>04-02-22</a:t>
            </a:fld>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05366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74DDCC7B-EC2F-4A17-9946-B5FDFE812CFB}" type="datetime1">
              <a:rPr lang="fr-BE" smtClean="0"/>
              <a:t>04-02-22</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415891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2C0C0-9306-4B3A-B384-D66F5CAD87ED}" type="datetime1">
              <a:rPr lang="fr-BE" smtClean="0"/>
              <a:t>04-02-22</a:t>
            </a:fld>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421779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3F524D3-9779-46F7-A3B4-5E0D69794E16}" type="datetime1">
              <a:rPr lang="fr-BE" smtClean="0"/>
              <a:t>04-02-22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37678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434ADC0-1510-44B7-BDD4-3D4DA21604A9}" type="datetime1">
              <a:rPr lang="fr-BE" smtClean="0"/>
              <a:t>04-02-22</a:t>
            </a:fld>
            <a:endParaRPr lang="fr-BE" dirty="0"/>
          </a:p>
        </p:txBody>
      </p:sp>
      <p:sp>
        <p:nvSpPr>
          <p:cNvPr id="6" name="Footer Placeholder 5"/>
          <p:cNvSpPr>
            <a:spLocks noGrp="1"/>
          </p:cNvSpPr>
          <p:nvPr>
            <p:ph type="ftr" sz="quarter" idx="11"/>
          </p:nvPr>
        </p:nvSpPr>
        <p:spPr>
          <a:xfrm>
            <a:off x="533400" y="6172200"/>
            <a:ext cx="5811724" cy="365125"/>
          </a:xfrm>
        </p:spPr>
        <p:txBody>
          <a:bodyPr/>
          <a:lstStyle/>
          <a:p>
            <a:endParaRPr lang="fr-BE" dirty="0"/>
          </a:p>
        </p:txBody>
      </p:sp>
      <p:sp>
        <p:nvSpPr>
          <p:cNvPr id="7" name="Slide Number Placeholder 6"/>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78693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0481AA9-8CB2-4F41-BE5F-0104D289B0FF}" type="datetime1">
              <a:rPr lang="fr-BE" smtClean="0"/>
              <a:t>04-02-22</a:t>
            </a:fld>
            <a:endParaRPr lang="fr-BE"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BE"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7C119D3-B58D-46FA-B0B3-B02207F6499F}" type="slidenum">
              <a:rPr lang="fr-BE" smtClean="0"/>
              <a:pPr/>
              <a:t>‹N°›</a:t>
            </a:fld>
            <a:endParaRPr lang="fr-BE" dirty="0"/>
          </a:p>
        </p:txBody>
      </p:sp>
      <p:pic>
        <p:nvPicPr>
          <p:cNvPr id="13" name="Image 12"/>
          <p:cNvPicPr>
            <a:picLocks noChangeAspect="1"/>
          </p:cNvPicPr>
          <p:nvPr userDrawn="1"/>
        </p:nvPicPr>
        <p:blipFill>
          <a:blip r:embed="rId19" cstate="print">
            <a:clrChange>
              <a:clrFrom>
                <a:srgbClr val="FFFFFF"/>
              </a:clrFrom>
              <a:clrTo>
                <a:srgbClr val="FFFFFF">
                  <a:alpha val="0"/>
                </a:srgbClr>
              </a:clrTo>
            </a:clrChange>
            <a:lum/>
            <a:extLst>
              <a:ext uri="{28A0092B-C50C-407E-A947-70E740481C1C}">
                <a14:useLocalDpi xmlns:a14="http://schemas.microsoft.com/office/drawing/2010/main" val="0"/>
              </a:ext>
            </a:extLst>
          </a:blip>
          <a:stretch>
            <a:fillRect/>
          </a:stretch>
        </p:blipFill>
        <p:spPr>
          <a:xfrm>
            <a:off x="6876256" y="404664"/>
            <a:ext cx="1737712" cy="1296144"/>
          </a:xfrm>
          <a:prstGeom prst="rect">
            <a:avLst/>
          </a:prstGeom>
        </p:spPr>
      </p:pic>
    </p:spTree>
    <p:extLst>
      <p:ext uri="{BB962C8B-B14F-4D97-AF65-F5344CB8AC3E}">
        <p14:creationId xmlns:p14="http://schemas.microsoft.com/office/powerpoint/2010/main" val="16054395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amicale4gn.com/_files/ugd/0dc55b_42db939121024befb78ce8e0a28419bb.pdf" TargetMode="External"/><Relationship Id="rId3" Type="http://schemas.openxmlformats.org/officeDocument/2006/relationships/hyperlink" Target="https://www.amicale4gn.com/_files/ugd/0dc55b_0f8d390a2a9c4711b1c92d8e77e64a82.pdf" TargetMode="External"/><Relationship Id="rId7" Type="http://schemas.openxmlformats.org/officeDocument/2006/relationships/hyperlink" Target="https://www.amicale4gn.com/_files/ugd/0dc55b_881c5e0538754ccb82b0a04ee27e9e69.pdf" TargetMode="External"/><Relationship Id="rId2" Type="http://schemas.openxmlformats.org/officeDocument/2006/relationships/hyperlink" Target="https://www.amicale4gn.com/_files/ugd/0dc55b_07d15981a91f42bfbcb44019e9b26d0b.pdf" TargetMode="External"/><Relationship Id="rId1" Type="http://schemas.openxmlformats.org/officeDocument/2006/relationships/slideLayout" Target="../slideLayouts/slideLayout2.xml"/><Relationship Id="rId6" Type="http://schemas.openxmlformats.org/officeDocument/2006/relationships/hyperlink" Target="https://www.pf-grevesse.be/P1230.aspx?IdPer=658055&amp;IdAN=Auto" TargetMode="External"/><Relationship Id="rId5" Type="http://schemas.openxmlformats.org/officeDocument/2006/relationships/hyperlink" Target="https://www.amicale4gn.com/_files/ugd/0dc55b_503d48ded7ec4e0792169d4392379adf.pdf" TargetMode="External"/><Relationship Id="rId4" Type="http://schemas.openxmlformats.org/officeDocument/2006/relationships/hyperlink" Target="https://www.amicale4gn.com/_files/ugd/0dc55b_646a629fea6940e5a32d54d99c6c976f.pdf" TargetMode="Externa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hyperlink" Target="https://www.amicale4gn.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amicale4gn.com/"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mailto:amicale4gn@gmail.com" TargetMode="Externa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micale4gn.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85786" y="3140968"/>
            <a:ext cx="7386614" cy="1368152"/>
          </a:xfrm>
        </p:spPr>
        <p:txBody>
          <a:bodyPr>
            <a:noAutofit/>
          </a:bodyPr>
          <a:lstStyle/>
          <a:p>
            <a:r>
              <a:rPr lang="fr-BE" sz="3600" i="1" u="sng" dirty="0">
                <a:solidFill>
                  <a:srgbClr val="0000FF"/>
                </a:solidFill>
                <a:latin typeface="Comic Sans MS" panose="030F0702030302020204" pitchFamily="66" charset="0"/>
                <a:cs typeface="Arial" pitchFamily="34" charset="0"/>
              </a:rPr>
              <a:t>Amicale 4 Gn Assemblée Générale du 31 MARS 2022</a:t>
            </a:r>
          </a:p>
        </p:txBody>
      </p:sp>
      <p:pic>
        <p:nvPicPr>
          <p:cNvPr id="5" name="Image 4"/>
          <p:cNvPicPr>
            <a:picLocks noChangeAspect="1"/>
          </p:cNvPicPr>
          <p:nvPr/>
        </p:nvPicPr>
        <p:blipFill>
          <a:blip r:embed="rId2" cstate="print">
            <a:clrChange>
              <a:clrFrom>
                <a:srgbClr val="FFFFFF"/>
              </a:clrFrom>
              <a:clrTo>
                <a:srgbClr val="FFFFFF">
                  <a:alpha val="0"/>
                </a:srgbClr>
              </a:clrTo>
            </a:clrChange>
            <a:lum/>
            <a:extLst>
              <a:ext uri="{28A0092B-C50C-407E-A947-70E740481C1C}">
                <a14:useLocalDpi xmlns:a14="http://schemas.microsoft.com/office/drawing/2010/main" val="0"/>
              </a:ext>
            </a:extLst>
          </a:blip>
          <a:stretch>
            <a:fillRect/>
          </a:stretch>
        </p:blipFill>
        <p:spPr>
          <a:xfrm>
            <a:off x="6600574" y="404664"/>
            <a:ext cx="2316949" cy="1728192"/>
          </a:xfrm>
          <a:prstGeom prst="rect">
            <a:avLst/>
          </a:prstGeom>
        </p:spPr>
      </p:pic>
      <p:sp>
        <p:nvSpPr>
          <p:cNvPr id="6" name="Espace réservé du numéro de diapositive 5"/>
          <p:cNvSpPr>
            <a:spLocks noGrp="1"/>
          </p:cNvSpPr>
          <p:nvPr>
            <p:ph type="sldNum" sz="quarter" idx="12"/>
          </p:nvPr>
        </p:nvSpPr>
        <p:spPr/>
        <p:txBody>
          <a:bodyPr/>
          <a:lstStyle/>
          <a:p>
            <a:fld id="{D7C119D3-B58D-46FA-B0B3-B02207F6499F}" type="slidenum">
              <a:rPr lang="fr-BE" smtClean="0"/>
              <a:pPr/>
              <a:t>1</a:t>
            </a:fld>
            <a:endParaRPr lang="fr-BE" dirty="0"/>
          </a:p>
        </p:txBody>
      </p:sp>
      <p:sp>
        <p:nvSpPr>
          <p:cNvPr id="7" name="TextBox 6"/>
          <p:cNvSpPr txBox="1"/>
          <p:nvPr/>
        </p:nvSpPr>
        <p:spPr>
          <a:xfrm>
            <a:off x="516908" y="5733256"/>
            <a:ext cx="3286148" cy="646331"/>
          </a:xfrm>
          <a:prstGeom prst="rect">
            <a:avLst/>
          </a:prstGeom>
          <a:noFill/>
        </p:spPr>
        <p:txBody>
          <a:bodyPr wrap="square" rtlCol="0">
            <a:spAutoFit/>
          </a:bodyPr>
          <a:lstStyle/>
          <a:p>
            <a:r>
              <a:rPr lang="fr-BE" sz="3600" i="1" dirty="0">
                <a:solidFill>
                  <a:srgbClr val="0000FF"/>
                </a:solidFill>
                <a:latin typeface="Comic Sans MS" pitchFamily="66" charset="0"/>
              </a:rPr>
              <a:t>Bienvenue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533400"/>
            <a:ext cx="7206952" cy="3124201"/>
          </a:xfrm>
        </p:spPr>
        <p:txBody>
          <a:bodyPr>
            <a:normAutofit/>
          </a:bodyPr>
          <a:lstStyle/>
          <a:p>
            <a:r>
              <a:rPr lang="fr-BE" sz="6000" dirty="0">
                <a:solidFill>
                  <a:srgbClr val="000000"/>
                </a:solidFill>
                <a:effectLst>
                  <a:outerShdw blurRad="38100" dist="38100" dir="2700000" algn="tl">
                    <a:srgbClr val="000000">
                      <a:alpha val="43137"/>
                    </a:srgbClr>
                  </a:outerShdw>
                </a:effectLst>
                <a:latin typeface="Comic Sans MS" panose="030F0702030302020204" pitchFamily="66" charset="0"/>
              </a:rPr>
              <a:t>Amicale 4 Génie</a:t>
            </a:r>
          </a:p>
        </p:txBody>
      </p:sp>
      <p:sp>
        <p:nvSpPr>
          <p:cNvPr id="3" name="Sous-titre 2"/>
          <p:cNvSpPr>
            <a:spLocks noGrp="1"/>
          </p:cNvSpPr>
          <p:nvPr>
            <p:ph type="subTitle" idx="1"/>
          </p:nvPr>
        </p:nvSpPr>
        <p:spPr>
          <a:xfrm>
            <a:off x="1483568" y="3886200"/>
            <a:ext cx="6400800" cy="1752600"/>
          </a:xfrm>
        </p:spPr>
        <p:txBody>
          <a:bodyPr>
            <a:normAutofit/>
          </a:bodyPr>
          <a:lstStyle/>
          <a:p>
            <a:r>
              <a:rPr lang="fr-BE" sz="4800" dirty="0">
                <a:solidFill>
                  <a:srgbClr val="000000"/>
                </a:solidFill>
                <a:effectLst>
                  <a:outerShdw blurRad="38100" dist="38100" dir="2700000" algn="tl">
                    <a:srgbClr val="000000">
                      <a:alpha val="43137"/>
                    </a:srgbClr>
                  </a:outerShdw>
                </a:effectLst>
                <a:latin typeface="Comic Sans MS" panose="030F0702030302020204" pitchFamily="66" charset="0"/>
                <a:cs typeface="Arial" pitchFamily="34" charset="0"/>
              </a:rPr>
              <a:t>Rapport financier 2021</a:t>
            </a:r>
          </a:p>
        </p:txBody>
      </p:sp>
      <p:pic>
        <p:nvPicPr>
          <p:cNvPr id="4" name="Image 3"/>
          <p:cNvPicPr>
            <a:picLocks noChangeAspect="1"/>
          </p:cNvPicPr>
          <p:nvPr/>
        </p:nvPicPr>
        <p:blipFill>
          <a:blip r:embed="rId2" cstate="print">
            <a:clrChange>
              <a:clrFrom>
                <a:srgbClr val="FFFFFF"/>
              </a:clrFrom>
              <a:clrTo>
                <a:srgbClr val="FFFFFF">
                  <a:alpha val="0"/>
                </a:srgbClr>
              </a:clrTo>
            </a:clrChange>
            <a:lum/>
            <a:extLst>
              <a:ext uri="{28A0092B-C50C-407E-A947-70E740481C1C}">
                <a14:useLocalDpi xmlns:a14="http://schemas.microsoft.com/office/drawing/2010/main" val="0"/>
              </a:ext>
            </a:extLst>
          </a:blip>
          <a:stretch>
            <a:fillRect/>
          </a:stretch>
        </p:blipFill>
        <p:spPr>
          <a:xfrm>
            <a:off x="6444208" y="404664"/>
            <a:ext cx="2473315" cy="1844824"/>
          </a:xfrm>
          <a:prstGeom prst="rect">
            <a:avLst/>
          </a:prstGeom>
        </p:spPr>
      </p:pic>
      <p:sp>
        <p:nvSpPr>
          <p:cNvPr id="6" name="Espace réservé du numéro de diapositive 5">
            <a:extLst>
              <a:ext uri="{FF2B5EF4-FFF2-40B4-BE49-F238E27FC236}">
                <a16:creationId xmlns:a16="http://schemas.microsoft.com/office/drawing/2014/main" id="{A6B41717-B463-4D91-A8FE-F2727DB7E46F}"/>
              </a:ext>
            </a:extLst>
          </p:cNvPr>
          <p:cNvSpPr>
            <a:spLocks noGrp="1"/>
          </p:cNvSpPr>
          <p:nvPr>
            <p:ph type="sldNum" sz="quarter" idx="12"/>
          </p:nvPr>
        </p:nvSpPr>
        <p:spPr/>
        <p:txBody>
          <a:bodyPr/>
          <a:lstStyle/>
          <a:p>
            <a:fld id="{D7C119D3-B58D-46FA-B0B3-B02207F6499F}" type="slidenum">
              <a:rPr lang="fr-BE" smtClean="0"/>
              <a:pPr/>
              <a:t>10</a:t>
            </a:fld>
            <a:endParaRPr lang="fr-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229600" cy="1143000"/>
          </a:xfrm>
        </p:spPr>
        <p:txBody>
          <a:bodyPr>
            <a:normAutofit/>
          </a:bodyPr>
          <a:lstStyle/>
          <a:p>
            <a:r>
              <a:rPr lang="fr-BE" sz="2400" dirty="0">
                <a:solidFill>
                  <a:srgbClr val="000000"/>
                </a:solidFill>
                <a:latin typeface="Comic Sans MS" panose="030F0702030302020204" pitchFamily="66" charset="0"/>
              </a:rPr>
              <a:t>Etat des recettes &amp; dépenses 2021</a:t>
            </a:r>
          </a:p>
        </p:txBody>
      </p:sp>
      <p:sp>
        <p:nvSpPr>
          <p:cNvPr id="5" name="Espace réservé du numéro de diapositive 4">
            <a:extLst>
              <a:ext uri="{FF2B5EF4-FFF2-40B4-BE49-F238E27FC236}">
                <a16:creationId xmlns:a16="http://schemas.microsoft.com/office/drawing/2014/main" id="{169C7142-FC17-4975-9469-78EAC3500E45}"/>
              </a:ext>
            </a:extLst>
          </p:cNvPr>
          <p:cNvSpPr>
            <a:spLocks noGrp="1"/>
          </p:cNvSpPr>
          <p:nvPr>
            <p:ph type="sldNum" sz="quarter" idx="12"/>
          </p:nvPr>
        </p:nvSpPr>
        <p:spPr/>
        <p:txBody>
          <a:bodyPr/>
          <a:lstStyle/>
          <a:p>
            <a:fld id="{D7C119D3-B58D-46FA-B0B3-B02207F6499F}" type="slidenum">
              <a:rPr lang="fr-BE" smtClean="0"/>
              <a:pPr/>
              <a:t>11</a:t>
            </a:fld>
            <a:endParaRPr lang="fr-BE" dirty="0"/>
          </a:p>
        </p:txBody>
      </p:sp>
      <p:graphicFrame>
        <p:nvGraphicFramePr>
          <p:cNvPr id="9" name="Objet 8">
            <a:extLst>
              <a:ext uri="{FF2B5EF4-FFF2-40B4-BE49-F238E27FC236}">
                <a16:creationId xmlns:a16="http://schemas.microsoft.com/office/drawing/2014/main" id="{5929A7E9-7CAB-47D9-B2A6-0074DAFC46CB}"/>
              </a:ext>
            </a:extLst>
          </p:cNvPr>
          <p:cNvGraphicFramePr>
            <a:graphicFrameLocks noChangeAspect="1"/>
          </p:cNvGraphicFramePr>
          <p:nvPr>
            <p:extLst>
              <p:ext uri="{D42A27DB-BD31-4B8C-83A1-F6EECF244321}">
                <p14:modId xmlns:p14="http://schemas.microsoft.com/office/powerpoint/2010/main" val="1011826102"/>
              </p:ext>
            </p:extLst>
          </p:nvPr>
        </p:nvGraphicFramePr>
        <p:xfrm>
          <a:off x="886606" y="1323582"/>
          <a:ext cx="6120233" cy="5007463"/>
        </p:xfrm>
        <a:graphic>
          <a:graphicData uri="http://schemas.openxmlformats.org/presentationml/2006/ole">
            <mc:AlternateContent xmlns:mc="http://schemas.openxmlformats.org/markup-compatibility/2006">
              <mc:Choice xmlns:v="urn:schemas-microsoft-com:vml" Requires="v">
                <p:oleObj spid="_x0000_s1180" name="Document" r:id="rId3" imgW="5763233" imgH="4714189" progId="Word.Document.12">
                  <p:embed/>
                </p:oleObj>
              </mc:Choice>
              <mc:Fallback>
                <p:oleObj name="Document" r:id="rId3" imgW="5763233" imgH="4714189" progId="Word.Document.12">
                  <p:embed/>
                  <p:pic>
                    <p:nvPicPr>
                      <p:cNvPr id="0" name=""/>
                      <p:cNvPicPr/>
                      <p:nvPr/>
                    </p:nvPicPr>
                    <p:blipFill>
                      <a:blip r:embed="rId4"/>
                      <a:stretch>
                        <a:fillRect/>
                      </a:stretch>
                    </p:blipFill>
                    <p:spPr>
                      <a:xfrm>
                        <a:off x="886606" y="1323582"/>
                        <a:ext cx="6120233" cy="5007463"/>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670DCB10-2180-4D69-9A86-24B5BD6950CE}"/>
              </a:ext>
            </a:extLst>
          </p:cNvPr>
          <p:cNvGraphicFramePr>
            <a:graphicFrameLocks noChangeAspect="1"/>
          </p:cNvGraphicFramePr>
          <p:nvPr>
            <p:extLst>
              <p:ext uri="{D42A27DB-BD31-4B8C-83A1-F6EECF244321}">
                <p14:modId xmlns:p14="http://schemas.microsoft.com/office/powerpoint/2010/main" val="1897517897"/>
              </p:ext>
            </p:extLst>
          </p:nvPr>
        </p:nvGraphicFramePr>
        <p:xfrm>
          <a:off x="4251754" y="1332425"/>
          <a:ext cx="6082872" cy="4976895"/>
        </p:xfrm>
        <a:graphic>
          <a:graphicData uri="http://schemas.openxmlformats.org/presentationml/2006/ole">
            <mc:AlternateContent xmlns:mc="http://schemas.openxmlformats.org/markup-compatibility/2006">
              <mc:Choice xmlns:v="urn:schemas-microsoft-com:vml" Requires="v">
                <p:oleObj spid="_x0000_s1181" name="Document" r:id="rId5" imgW="5763233" imgH="4714909" progId="Word.Document.12">
                  <p:embed/>
                </p:oleObj>
              </mc:Choice>
              <mc:Fallback>
                <p:oleObj name="Document" r:id="rId5" imgW="5763233" imgH="4714909" progId="Word.Document.12">
                  <p:embed/>
                  <p:pic>
                    <p:nvPicPr>
                      <p:cNvPr id="0" name=""/>
                      <p:cNvPicPr/>
                      <p:nvPr/>
                    </p:nvPicPr>
                    <p:blipFill>
                      <a:blip r:embed="rId6"/>
                      <a:stretch>
                        <a:fillRect/>
                      </a:stretch>
                    </p:blipFill>
                    <p:spPr>
                      <a:xfrm>
                        <a:off x="4251754" y="1332425"/>
                        <a:ext cx="6082872" cy="4976895"/>
                      </a:xfrm>
                      <a:prstGeom prst="rect">
                        <a:avLst/>
                      </a:prstGeom>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B5CB776-AA46-482F-AB93-DD3C553588A3}"/>
              </a:ext>
            </a:extLst>
          </p:cNvPr>
          <p:cNvSpPr>
            <a:spLocks noGrp="1"/>
          </p:cNvSpPr>
          <p:nvPr>
            <p:ph type="ctrTitle"/>
          </p:nvPr>
        </p:nvSpPr>
        <p:spPr>
          <a:xfrm>
            <a:off x="533400" y="533401"/>
            <a:ext cx="6154713" cy="1383432"/>
          </a:xfrm>
        </p:spPr>
        <p:txBody>
          <a:bodyPr>
            <a:normAutofit fontScale="90000"/>
          </a:bodyPr>
          <a:lstStyle/>
          <a:p>
            <a:r>
              <a:rPr lang="fr-BE" sz="2400" dirty="0">
                <a:solidFill>
                  <a:srgbClr val="000000"/>
                </a:solidFill>
                <a:latin typeface="Comic Sans MS" panose="030F0702030302020204" pitchFamily="66" charset="0"/>
              </a:rPr>
              <a:t>Patrimoine au 31 décembre 2021</a:t>
            </a:r>
            <a:br>
              <a:rPr lang="fr-BE" sz="2400" dirty="0">
                <a:solidFill>
                  <a:srgbClr val="000000"/>
                </a:solidFill>
                <a:latin typeface="Comic Sans MS" panose="030F0702030302020204" pitchFamily="66" charset="0"/>
              </a:rPr>
            </a:br>
            <a:r>
              <a:rPr lang="fr-BE" sz="2400" dirty="0">
                <a:solidFill>
                  <a:srgbClr val="000000"/>
                </a:solidFill>
                <a:latin typeface="Comic Sans MS" panose="030F0702030302020204" pitchFamily="66" charset="0"/>
              </a:rPr>
              <a:t>Répartition</a:t>
            </a:r>
            <a:br>
              <a:rPr lang="fr-BE" sz="4400" dirty="0">
                <a:solidFill>
                  <a:srgbClr val="000000"/>
                </a:solidFill>
                <a:latin typeface="Comic Sans MS" panose="030F0702030302020204" pitchFamily="66" charset="0"/>
              </a:rPr>
            </a:br>
            <a:endParaRPr lang="fr-BE" dirty="0">
              <a:solidFill>
                <a:srgbClr val="000000"/>
              </a:solidFill>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749BA292-EF6F-4ED8-A04A-C34A92635F5B}"/>
              </a:ext>
            </a:extLst>
          </p:cNvPr>
          <p:cNvSpPr>
            <a:spLocks noGrp="1"/>
          </p:cNvSpPr>
          <p:nvPr>
            <p:ph type="subTitle" idx="1"/>
          </p:nvPr>
        </p:nvSpPr>
        <p:spPr>
          <a:xfrm>
            <a:off x="533400" y="1700808"/>
            <a:ext cx="6990928" cy="4056526"/>
          </a:xfrm>
        </p:spPr>
        <p:txBody>
          <a:bodyPr>
            <a:normAutofit fontScale="62500" lnSpcReduction="20000"/>
          </a:bodyPr>
          <a:lstStyle/>
          <a:p>
            <a:r>
              <a:rPr lang="fr-BE" sz="2900" dirty="0">
                <a:solidFill>
                  <a:srgbClr val="000000"/>
                </a:solidFill>
                <a:latin typeface="Arial Black" panose="020B0A04020102020204" pitchFamily="34" charset="0"/>
              </a:rPr>
              <a:t>Numéraire 	  				    </a:t>
            </a:r>
            <a:r>
              <a:rPr lang="fr-BE" sz="2900" i="1" dirty="0">
                <a:solidFill>
                  <a:srgbClr val="000000"/>
                </a:solidFill>
                <a:latin typeface="Arial Black" panose="020B0A04020102020204" pitchFamily="34" charset="0"/>
              </a:rPr>
              <a:t>557,90 </a:t>
            </a:r>
            <a:r>
              <a:rPr lang="fr-BE" sz="2900" i="1" cap="none" dirty="0">
                <a:solidFill>
                  <a:srgbClr val="000000"/>
                </a:solidFill>
                <a:latin typeface="Arial Black" panose="020B0A04020102020204" pitchFamily="34" charset="0"/>
              </a:rPr>
              <a:t>€</a:t>
            </a:r>
            <a:r>
              <a:rPr lang="fr-BE" sz="2900" dirty="0">
                <a:solidFill>
                  <a:srgbClr val="000000"/>
                </a:solidFill>
                <a:latin typeface="Arial Black" panose="020B0A04020102020204" pitchFamily="34" charset="0"/>
              </a:rPr>
              <a:t>                                                 </a:t>
            </a:r>
          </a:p>
          <a:p>
            <a:pPr>
              <a:buNone/>
            </a:pPr>
            <a:endParaRPr lang="fr-BE" sz="2900" dirty="0">
              <a:solidFill>
                <a:srgbClr val="000000"/>
              </a:solidFill>
              <a:latin typeface="Arial Black" panose="020B0A04020102020204" pitchFamily="34" charset="0"/>
            </a:endParaRPr>
          </a:p>
          <a:p>
            <a:r>
              <a:rPr lang="fr-BE" sz="2900" dirty="0">
                <a:solidFill>
                  <a:srgbClr val="000000"/>
                </a:solidFill>
                <a:latin typeface="Arial Black" panose="020B0A04020102020204" pitchFamily="34" charset="0"/>
              </a:rPr>
              <a:t>Compte à vue				     </a:t>
            </a:r>
            <a:r>
              <a:rPr lang="fr-BE" sz="2900" i="1" dirty="0">
                <a:solidFill>
                  <a:srgbClr val="000000"/>
                </a:solidFill>
                <a:latin typeface="Arial Black" panose="020B0A04020102020204" pitchFamily="34" charset="0"/>
              </a:rPr>
              <a:t>16911,41</a:t>
            </a:r>
            <a:r>
              <a:rPr lang="fr-BE" sz="2900" i="1" cap="none" dirty="0">
                <a:solidFill>
                  <a:srgbClr val="000000"/>
                </a:solidFill>
                <a:latin typeface="Arial Black" panose="020B0A04020102020204" pitchFamily="34" charset="0"/>
              </a:rPr>
              <a:t> €</a:t>
            </a:r>
            <a:r>
              <a:rPr lang="fr-BE" sz="2900" dirty="0">
                <a:solidFill>
                  <a:srgbClr val="000000"/>
                </a:solidFill>
                <a:latin typeface="Arial Black" panose="020B0A04020102020204" pitchFamily="34" charset="0"/>
              </a:rPr>
              <a:t>   </a:t>
            </a:r>
          </a:p>
          <a:p>
            <a:pPr marL="0" indent="0">
              <a:buNone/>
            </a:pPr>
            <a:r>
              <a:rPr lang="fr-BE" sz="2900" dirty="0">
                <a:solidFill>
                  <a:srgbClr val="000000"/>
                </a:solidFill>
                <a:latin typeface="Arial Black" panose="020B0A04020102020204" pitchFamily="34" charset="0"/>
              </a:rPr>
              <a:t>                                   </a:t>
            </a:r>
          </a:p>
          <a:p>
            <a:r>
              <a:rPr lang="fr-BE" sz="2900" dirty="0">
                <a:solidFill>
                  <a:srgbClr val="000000"/>
                </a:solidFill>
                <a:latin typeface="Arial Black" panose="020B0A04020102020204" pitchFamily="34" charset="0"/>
              </a:rPr>
              <a:t>Stock boutique 	</a:t>
            </a:r>
            <a:r>
              <a:rPr lang="fr-BE" sz="2900" i="1" cap="none" dirty="0">
                <a:solidFill>
                  <a:srgbClr val="000000"/>
                </a:solidFill>
                <a:latin typeface="Arial Black" panose="020B0A04020102020204" pitchFamily="34" charset="0"/>
              </a:rPr>
              <a:t> 		 	 </a:t>
            </a:r>
            <a:r>
              <a:rPr lang="fr-BE" sz="2900" i="1" dirty="0">
                <a:solidFill>
                  <a:srgbClr val="000000"/>
                </a:solidFill>
                <a:latin typeface="Arial Black" panose="020B0A04020102020204" pitchFamily="34" charset="0"/>
              </a:rPr>
              <a:t>2328,10</a:t>
            </a:r>
            <a:r>
              <a:rPr lang="fr-BE" sz="2900" i="1" cap="none" dirty="0">
                <a:solidFill>
                  <a:srgbClr val="000000"/>
                </a:solidFill>
                <a:latin typeface="Arial Black" panose="020B0A04020102020204" pitchFamily="34" charset="0"/>
              </a:rPr>
              <a:t> €</a:t>
            </a:r>
            <a:endParaRPr lang="fr-BE" sz="2900" dirty="0">
              <a:solidFill>
                <a:srgbClr val="000000"/>
              </a:solidFill>
              <a:latin typeface="Arial Black" panose="020B0A04020102020204" pitchFamily="34" charset="0"/>
            </a:endParaRPr>
          </a:p>
          <a:p>
            <a:pPr>
              <a:buNone/>
            </a:pPr>
            <a:endParaRPr lang="fr-BE" sz="2900" dirty="0">
              <a:solidFill>
                <a:srgbClr val="000000"/>
              </a:solidFill>
              <a:latin typeface="Arial Black" panose="020B0A04020102020204" pitchFamily="34" charset="0"/>
            </a:endParaRPr>
          </a:p>
          <a:p>
            <a:r>
              <a:rPr lang="fr-BE" sz="2900" dirty="0">
                <a:solidFill>
                  <a:srgbClr val="000000"/>
                </a:solidFill>
                <a:latin typeface="Arial Black" panose="020B0A04020102020204" pitchFamily="34" charset="0"/>
              </a:rPr>
              <a:t>Stock des vins		    	  	        </a:t>
            </a:r>
            <a:r>
              <a:rPr lang="fr-BE" sz="2900" i="1" dirty="0">
                <a:solidFill>
                  <a:srgbClr val="000000"/>
                </a:solidFill>
                <a:latin typeface="Arial Black" panose="020B0A04020102020204" pitchFamily="34" charset="0"/>
              </a:rPr>
              <a:t> 332,00</a:t>
            </a:r>
            <a:r>
              <a:rPr lang="fr-BE" sz="2900" i="1" cap="none" dirty="0">
                <a:solidFill>
                  <a:srgbClr val="000000"/>
                </a:solidFill>
                <a:latin typeface="Arial Black" panose="020B0A04020102020204" pitchFamily="34" charset="0"/>
              </a:rPr>
              <a:t> €</a:t>
            </a:r>
            <a:r>
              <a:rPr lang="fr-BE" sz="2900" dirty="0">
                <a:solidFill>
                  <a:srgbClr val="000000"/>
                </a:solidFill>
                <a:latin typeface="Arial Black" panose="020B0A04020102020204" pitchFamily="34" charset="0"/>
              </a:rPr>
              <a:t>                                                                         </a:t>
            </a:r>
          </a:p>
          <a:p>
            <a:pPr lvl="1"/>
            <a:endParaRPr lang="fr-BE" sz="2900" dirty="0">
              <a:solidFill>
                <a:srgbClr val="000000"/>
              </a:solidFill>
              <a:latin typeface="Arial Black" panose="020B0A04020102020204" pitchFamily="34" charset="0"/>
            </a:endParaRPr>
          </a:p>
          <a:p>
            <a:r>
              <a:rPr lang="fr-BE" sz="2900" dirty="0">
                <a:solidFill>
                  <a:srgbClr val="000000"/>
                </a:solidFill>
                <a:latin typeface="Arial Black" panose="020B0A04020102020204" pitchFamily="34" charset="0"/>
              </a:rPr>
              <a:t>Matériel   			    	   	         </a:t>
            </a:r>
            <a:r>
              <a:rPr lang="fr-BE" sz="2900" i="1" dirty="0">
                <a:solidFill>
                  <a:srgbClr val="000000"/>
                </a:solidFill>
                <a:latin typeface="Arial Black" panose="020B0A04020102020204" pitchFamily="34" charset="0"/>
              </a:rPr>
              <a:t>6</a:t>
            </a:r>
            <a:r>
              <a:rPr lang="fr-BE" sz="2900" i="1" cap="none" dirty="0">
                <a:solidFill>
                  <a:srgbClr val="000000"/>
                </a:solidFill>
                <a:latin typeface="Arial Black" panose="020B0A04020102020204" pitchFamily="34" charset="0"/>
              </a:rPr>
              <a:t>0,00  €</a:t>
            </a:r>
            <a:r>
              <a:rPr lang="fr-BE" sz="2900" dirty="0">
                <a:solidFill>
                  <a:srgbClr val="000000"/>
                </a:solidFill>
                <a:latin typeface="Arial Black" panose="020B0A04020102020204" pitchFamily="34" charset="0"/>
              </a:rPr>
              <a:t>                                                                   </a:t>
            </a:r>
          </a:p>
          <a:p>
            <a:endParaRPr lang="fr-BE" sz="2900" dirty="0">
              <a:solidFill>
                <a:srgbClr val="000000"/>
              </a:solidFill>
              <a:latin typeface="Arial Black" panose="020B0A04020102020204" pitchFamily="34" charset="0"/>
            </a:endParaRPr>
          </a:p>
          <a:p>
            <a:r>
              <a:rPr lang="fr-BE" sz="2900" b="1" dirty="0">
                <a:solidFill>
                  <a:srgbClr val="000000"/>
                </a:solidFill>
                <a:latin typeface="Arial Black" panose="020B0A04020102020204" pitchFamily="34" charset="0"/>
              </a:rPr>
              <a:t>TOTAL		       		         </a:t>
            </a:r>
            <a:r>
              <a:rPr lang="fr-BE" sz="2900" b="1" i="1" u="sng" dirty="0">
                <a:solidFill>
                  <a:srgbClr val="000000"/>
                </a:solidFill>
                <a:latin typeface="Arial Black" panose="020B0A04020102020204" pitchFamily="34" charset="0"/>
              </a:rPr>
              <a:t>20189,41</a:t>
            </a:r>
            <a:r>
              <a:rPr lang="fr-BE" sz="2900" b="1" i="1" u="sng" cap="none" dirty="0">
                <a:solidFill>
                  <a:srgbClr val="000000"/>
                </a:solidFill>
                <a:latin typeface="Arial Black" panose="020B0A04020102020204" pitchFamily="34" charset="0"/>
              </a:rPr>
              <a:t> €</a:t>
            </a:r>
            <a:endParaRPr lang="fr-BE" sz="2900" b="1" dirty="0">
              <a:solidFill>
                <a:srgbClr val="000000"/>
              </a:solidFill>
              <a:latin typeface="Arial Black" panose="020B0A04020102020204" pitchFamily="34" charset="0"/>
            </a:endParaRPr>
          </a:p>
          <a:p>
            <a:endParaRPr lang="fr-BE" dirty="0"/>
          </a:p>
        </p:txBody>
      </p:sp>
      <p:sp>
        <p:nvSpPr>
          <p:cNvPr id="5" name="Espace réservé du numéro de diapositive 4">
            <a:extLst>
              <a:ext uri="{FF2B5EF4-FFF2-40B4-BE49-F238E27FC236}">
                <a16:creationId xmlns:a16="http://schemas.microsoft.com/office/drawing/2014/main" id="{93E2C6D6-7FB4-4010-8343-2EBD644F81D8}"/>
              </a:ext>
            </a:extLst>
          </p:cNvPr>
          <p:cNvSpPr>
            <a:spLocks noGrp="1"/>
          </p:cNvSpPr>
          <p:nvPr>
            <p:ph type="sldNum" sz="quarter" idx="12"/>
          </p:nvPr>
        </p:nvSpPr>
        <p:spPr/>
        <p:txBody>
          <a:bodyPr/>
          <a:lstStyle/>
          <a:p>
            <a:fld id="{D7C119D3-B58D-46FA-B0B3-B02207F6499F}" type="slidenum">
              <a:rPr lang="fr-BE" smtClean="0"/>
              <a:pPr/>
              <a:t>12</a:t>
            </a:fld>
            <a:endParaRPr lang="fr-BE" dirty="0"/>
          </a:p>
        </p:txBody>
      </p:sp>
      <p:pic>
        <p:nvPicPr>
          <p:cNvPr id="7" name="Image 6">
            <a:extLst>
              <a:ext uri="{FF2B5EF4-FFF2-40B4-BE49-F238E27FC236}">
                <a16:creationId xmlns:a16="http://schemas.microsoft.com/office/drawing/2014/main" id="{64D04FC2-8FFA-4E99-9F1C-B7F3FBF42238}"/>
              </a:ext>
            </a:extLst>
          </p:cNvPr>
          <p:cNvPicPr>
            <a:picLocks noChangeAspect="1"/>
          </p:cNvPicPr>
          <p:nvPr/>
        </p:nvPicPr>
        <p:blipFill>
          <a:blip r:embed="rId2" cstate="print">
            <a:clrChange>
              <a:clrFrom>
                <a:srgbClr val="FFFFFF"/>
              </a:clrFrom>
              <a:clrTo>
                <a:srgbClr val="FFFFFF">
                  <a:alpha val="0"/>
                </a:srgbClr>
              </a:clrTo>
            </a:clrChange>
            <a:lum/>
            <a:extLst>
              <a:ext uri="{28A0092B-C50C-407E-A947-70E740481C1C}">
                <a14:useLocalDpi xmlns:a14="http://schemas.microsoft.com/office/drawing/2010/main" val="0"/>
              </a:ext>
            </a:extLst>
          </a:blip>
          <a:stretch>
            <a:fillRect/>
          </a:stretch>
        </p:blipFill>
        <p:spPr>
          <a:xfrm>
            <a:off x="6444208" y="404664"/>
            <a:ext cx="2473315" cy="1844824"/>
          </a:xfrm>
          <a:prstGeom prst="rect">
            <a:avLst/>
          </a:prstGeom>
        </p:spPr>
      </p:pic>
    </p:spTree>
    <p:extLst>
      <p:ext uri="{BB962C8B-B14F-4D97-AF65-F5344CB8AC3E}">
        <p14:creationId xmlns:p14="http://schemas.microsoft.com/office/powerpoint/2010/main" val="416384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08920"/>
            <a:ext cx="8229600" cy="706090"/>
          </a:xfrm>
        </p:spPr>
        <p:txBody>
          <a:bodyPr>
            <a:noAutofit/>
          </a:bodyPr>
          <a:lstStyle/>
          <a:p>
            <a:br>
              <a:rPr lang="fr-BE" sz="6000" dirty="0">
                <a:solidFill>
                  <a:srgbClr val="C00000"/>
                </a:solidFill>
                <a:latin typeface="Comic Sans MS" panose="030F0702030302020204" pitchFamily="66" charset="0"/>
              </a:rPr>
            </a:br>
            <a:r>
              <a:rPr lang="fr-BE" sz="6000" dirty="0">
                <a:solidFill>
                  <a:srgbClr val="000000"/>
                </a:solidFill>
                <a:effectLst>
                  <a:outerShdw blurRad="38100" dist="38100" dir="2700000" algn="tl">
                    <a:srgbClr val="000000">
                      <a:alpha val="43137"/>
                    </a:srgbClr>
                  </a:outerShdw>
                </a:effectLst>
                <a:latin typeface="Comic Sans MS" panose="030F0702030302020204" pitchFamily="66" charset="0"/>
              </a:rPr>
              <a:t>Projet de budget </a:t>
            </a:r>
            <a:br>
              <a:rPr lang="fr-BE" sz="6000" dirty="0">
                <a:solidFill>
                  <a:srgbClr val="000000"/>
                </a:solidFill>
                <a:effectLst>
                  <a:outerShdw blurRad="38100" dist="38100" dir="2700000" algn="tl">
                    <a:srgbClr val="000000">
                      <a:alpha val="43137"/>
                    </a:srgbClr>
                  </a:outerShdw>
                </a:effectLst>
                <a:latin typeface="Comic Sans MS" panose="030F0702030302020204" pitchFamily="66" charset="0"/>
              </a:rPr>
            </a:br>
            <a:r>
              <a:rPr lang="fr-BE" sz="6000" dirty="0">
                <a:solidFill>
                  <a:srgbClr val="000000"/>
                </a:solidFill>
                <a:effectLst>
                  <a:outerShdw blurRad="38100" dist="38100" dir="2700000" algn="tl">
                    <a:srgbClr val="000000">
                      <a:alpha val="43137"/>
                    </a:srgbClr>
                  </a:outerShdw>
                </a:effectLst>
                <a:latin typeface="Comic Sans MS" panose="030F0702030302020204" pitchFamily="66" charset="0"/>
              </a:rPr>
              <a:t>2022</a:t>
            </a:r>
            <a:br>
              <a:rPr lang="fr-BE" sz="6000" dirty="0">
                <a:solidFill>
                  <a:srgbClr val="000000"/>
                </a:solidFill>
                <a:effectLst>
                  <a:outerShdw blurRad="38100" dist="38100" dir="2700000" algn="tl">
                    <a:srgbClr val="000000">
                      <a:alpha val="43137"/>
                    </a:srgbClr>
                  </a:outerShdw>
                </a:effectLst>
                <a:latin typeface="Comic Sans MS" panose="030F0702030302020204" pitchFamily="66" charset="0"/>
              </a:rPr>
            </a:br>
            <a:r>
              <a:rPr lang="fr-BE" sz="6000" dirty="0">
                <a:solidFill>
                  <a:srgbClr val="000000"/>
                </a:solidFill>
                <a:effectLst>
                  <a:outerShdw blurRad="38100" dist="38100" dir="2700000" algn="tl">
                    <a:srgbClr val="000000">
                      <a:alpha val="43137"/>
                    </a:srgbClr>
                  </a:outerShdw>
                </a:effectLst>
                <a:latin typeface="Comic Sans MS" panose="030F0702030302020204" pitchFamily="66" charset="0"/>
              </a:rPr>
              <a:t>	</a:t>
            </a:r>
          </a:p>
        </p:txBody>
      </p:sp>
      <p:sp>
        <p:nvSpPr>
          <p:cNvPr id="5" name="Espace réservé du numéro de diapositive 4">
            <a:extLst>
              <a:ext uri="{FF2B5EF4-FFF2-40B4-BE49-F238E27FC236}">
                <a16:creationId xmlns:a16="http://schemas.microsoft.com/office/drawing/2014/main" id="{D9292599-8AF1-450F-AC02-240803EEEE50}"/>
              </a:ext>
            </a:extLst>
          </p:cNvPr>
          <p:cNvSpPr>
            <a:spLocks noGrp="1"/>
          </p:cNvSpPr>
          <p:nvPr>
            <p:ph type="sldNum" sz="quarter" idx="12"/>
          </p:nvPr>
        </p:nvSpPr>
        <p:spPr/>
        <p:txBody>
          <a:bodyPr/>
          <a:lstStyle/>
          <a:p>
            <a:fld id="{D7C119D3-B58D-46FA-B0B3-B02207F6499F}" type="slidenum">
              <a:rPr lang="fr-BE" smtClean="0"/>
              <a:pPr/>
              <a:t>13</a:t>
            </a:fld>
            <a:endParaRPr lang="fr-B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6098"/>
            <a:ext cx="6554867" cy="1524000"/>
          </a:xfrm>
        </p:spPr>
        <p:txBody>
          <a:bodyPr>
            <a:normAutofit/>
          </a:bodyPr>
          <a:lstStyle/>
          <a:p>
            <a:r>
              <a:rPr lang="fr-BE" sz="3800" dirty="0">
                <a:solidFill>
                  <a:srgbClr val="000000"/>
                </a:solidFill>
                <a:effectLst>
                  <a:outerShdw blurRad="38100" dist="38100" dir="2700000" algn="tl">
                    <a:srgbClr val="000000">
                      <a:alpha val="43137"/>
                    </a:srgbClr>
                  </a:outerShdw>
                </a:effectLst>
                <a:latin typeface="Comic Sans MS" panose="030F0702030302020204" pitchFamily="66" charset="0"/>
              </a:rPr>
              <a:t>Recettes escomptées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32853277"/>
              </p:ext>
            </p:extLst>
          </p:nvPr>
        </p:nvGraphicFramePr>
        <p:xfrm>
          <a:off x="611560" y="1700809"/>
          <a:ext cx="7507775" cy="4880790"/>
        </p:xfrm>
        <a:graphic>
          <a:graphicData uri="http://schemas.openxmlformats.org/drawingml/2006/table">
            <a:tbl>
              <a:tblPr firstRow="1" bandRow="1">
                <a:tableStyleId>{5C22544A-7EE6-4342-B048-85BDC9FD1C3A}</a:tableStyleId>
              </a:tblPr>
              <a:tblGrid>
                <a:gridCol w="6132682">
                  <a:extLst>
                    <a:ext uri="{9D8B030D-6E8A-4147-A177-3AD203B41FA5}">
                      <a16:colId xmlns:a16="http://schemas.microsoft.com/office/drawing/2014/main" val="20000"/>
                    </a:ext>
                  </a:extLst>
                </a:gridCol>
                <a:gridCol w="1375093">
                  <a:extLst>
                    <a:ext uri="{9D8B030D-6E8A-4147-A177-3AD203B41FA5}">
                      <a16:colId xmlns:a16="http://schemas.microsoft.com/office/drawing/2014/main" val="20001"/>
                    </a:ext>
                  </a:extLst>
                </a:gridCol>
              </a:tblGrid>
              <a:tr h="763330">
                <a:tc>
                  <a:txBody>
                    <a:bodyPr/>
                    <a:lstStyle/>
                    <a:p>
                      <a:r>
                        <a:rPr lang="fr-BE" sz="2800" b="0" dirty="0">
                          <a:solidFill>
                            <a:srgbClr val="000000"/>
                          </a:solidFill>
                        </a:rPr>
                        <a:t>Solde Financier de l’ année 2021</a:t>
                      </a:r>
                    </a:p>
                  </a:txBody>
                  <a:tcPr>
                    <a:solidFill>
                      <a:schemeClr val="bg1">
                        <a:lumMod val="95000"/>
                      </a:schemeClr>
                    </a:solidFill>
                  </a:tcPr>
                </a:tc>
                <a:tc>
                  <a:txBody>
                    <a:bodyPr/>
                    <a:lstStyle/>
                    <a:p>
                      <a:pPr algn="r"/>
                      <a:r>
                        <a:rPr lang="fr-BE" sz="2800" b="0" dirty="0">
                          <a:solidFill>
                            <a:srgbClr val="000000"/>
                          </a:solidFill>
                        </a:rPr>
                        <a:t>17.469</a:t>
                      </a:r>
                    </a:p>
                  </a:txBody>
                  <a:tcPr>
                    <a:solidFill>
                      <a:schemeClr val="bg1">
                        <a:lumMod val="95000"/>
                      </a:schemeClr>
                    </a:solidFill>
                  </a:tcPr>
                </a:tc>
                <a:extLst>
                  <a:ext uri="{0D108BD9-81ED-4DB2-BD59-A6C34878D82A}">
                    <a16:rowId xmlns:a16="http://schemas.microsoft.com/office/drawing/2014/main" val="10000"/>
                  </a:ext>
                </a:extLst>
              </a:tr>
              <a:tr h="506909">
                <a:tc>
                  <a:txBody>
                    <a:bodyPr/>
                    <a:lstStyle/>
                    <a:p>
                      <a:r>
                        <a:rPr lang="fr-BE" sz="2800" dirty="0">
                          <a:solidFill>
                            <a:srgbClr val="000000"/>
                          </a:solidFill>
                        </a:rPr>
                        <a:t>Intérêt escompté</a:t>
                      </a:r>
                    </a:p>
                  </a:txBody>
                  <a:tcPr/>
                </a:tc>
                <a:tc>
                  <a:txBody>
                    <a:bodyPr/>
                    <a:lstStyle/>
                    <a:p>
                      <a:pPr algn="r"/>
                      <a:r>
                        <a:rPr lang="fr-BE" sz="2800" dirty="0">
                          <a:solidFill>
                            <a:srgbClr val="000000"/>
                          </a:solidFill>
                        </a:rPr>
                        <a:t>0</a:t>
                      </a:r>
                    </a:p>
                  </a:txBody>
                  <a:tcPr/>
                </a:tc>
                <a:extLst>
                  <a:ext uri="{0D108BD9-81ED-4DB2-BD59-A6C34878D82A}">
                    <a16:rowId xmlns:a16="http://schemas.microsoft.com/office/drawing/2014/main" val="10001"/>
                  </a:ext>
                </a:extLst>
              </a:tr>
              <a:tr h="506909">
                <a:tc>
                  <a:txBody>
                    <a:bodyPr/>
                    <a:lstStyle/>
                    <a:p>
                      <a:r>
                        <a:rPr lang="fr-BE" sz="2800" dirty="0">
                          <a:solidFill>
                            <a:srgbClr val="000000"/>
                          </a:solidFill>
                        </a:rPr>
                        <a:t>Cotisations des membres</a:t>
                      </a:r>
                    </a:p>
                  </a:txBody>
                  <a:tcPr/>
                </a:tc>
                <a:tc>
                  <a:txBody>
                    <a:bodyPr/>
                    <a:lstStyle/>
                    <a:p>
                      <a:pPr algn="r"/>
                      <a:r>
                        <a:rPr lang="fr-BE" sz="2800" dirty="0">
                          <a:solidFill>
                            <a:srgbClr val="000000"/>
                          </a:solidFill>
                        </a:rPr>
                        <a:t>2.800</a:t>
                      </a:r>
                    </a:p>
                  </a:txBody>
                  <a:tcPr/>
                </a:tc>
                <a:extLst>
                  <a:ext uri="{0D108BD9-81ED-4DB2-BD59-A6C34878D82A}">
                    <a16:rowId xmlns:a16="http://schemas.microsoft.com/office/drawing/2014/main" val="10002"/>
                  </a:ext>
                </a:extLst>
              </a:tr>
              <a:tr h="506909">
                <a:tc>
                  <a:txBody>
                    <a:bodyPr/>
                    <a:lstStyle/>
                    <a:p>
                      <a:r>
                        <a:rPr lang="fr-BE" sz="2800" dirty="0">
                          <a:solidFill>
                            <a:srgbClr val="000000"/>
                          </a:solidFill>
                        </a:rPr>
                        <a:t>Dons</a:t>
                      </a:r>
                    </a:p>
                  </a:txBody>
                  <a:tcPr/>
                </a:tc>
                <a:tc>
                  <a:txBody>
                    <a:bodyPr/>
                    <a:lstStyle/>
                    <a:p>
                      <a:pPr algn="r"/>
                      <a:r>
                        <a:rPr lang="fr-BE" sz="2800" dirty="0">
                          <a:solidFill>
                            <a:srgbClr val="000000"/>
                          </a:solidFill>
                        </a:rPr>
                        <a:t>200</a:t>
                      </a:r>
                    </a:p>
                  </a:txBody>
                  <a:tcPr/>
                </a:tc>
                <a:extLst>
                  <a:ext uri="{0D108BD9-81ED-4DB2-BD59-A6C34878D82A}">
                    <a16:rowId xmlns:a16="http://schemas.microsoft.com/office/drawing/2014/main" val="10003"/>
                  </a:ext>
                </a:extLst>
              </a:tr>
              <a:tr h="506909">
                <a:tc>
                  <a:txBody>
                    <a:bodyPr/>
                    <a:lstStyle/>
                    <a:p>
                      <a:r>
                        <a:rPr lang="fr-BE" sz="2800" dirty="0">
                          <a:solidFill>
                            <a:srgbClr val="000000"/>
                          </a:solidFill>
                        </a:rPr>
                        <a:t>Ventes de souvenirs</a:t>
                      </a:r>
                    </a:p>
                  </a:txBody>
                  <a:tcPr/>
                </a:tc>
                <a:tc>
                  <a:txBody>
                    <a:bodyPr/>
                    <a:lstStyle/>
                    <a:p>
                      <a:pPr algn="r"/>
                      <a:r>
                        <a:rPr lang="fr-BE" sz="2800" dirty="0">
                          <a:solidFill>
                            <a:srgbClr val="000000"/>
                          </a:solidFill>
                        </a:rPr>
                        <a:t>550</a:t>
                      </a:r>
                    </a:p>
                  </a:txBody>
                  <a:tcPr/>
                </a:tc>
                <a:extLst>
                  <a:ext uri="{0D108BD9-81ED-4DB2-BD59-A6C34878D82A}">
                    <a16:rowId xmlns:a16="http://schemas.microsoft.com/office/drawing/2014/main" val="10004"/>
                  </a:ext>
                </a:extLst>
              </a:tr>
              <a:tr h="763330">
                <a:tc>
                  <a:txBody>
                    <a:bodyPr/>
                    <a:lstStyle/>
                    <a:p>
                      <a:r>
                        <a:rPr lang="fr-BE" sz="2800" dirty="0">
                          <a:solidFill>
                            <a:srgbClr val="000000"/>
                          </a:solidFill>
                        </a:rPr>
                        <a:t>Participations au</a:t>
                      </a:r>
                      <a:r>
                        <a:rPr lang="fr-BE" sz="2800" baseline="0" dirty="0">
                          <a:solidFill>
                            <a:srgbClr val="000000"/>
                          </a:solidFill>
                        </a:rPr>
                        <a:t>x activités</a:t>
                      </a:r>
                      <a:endParaRPr lang="fr-BE" sz="2800" dirty="0">
                        <a:solidFill>
                          <a:srgbClr val="000000"/>
                        </a:solidFill>
                      </a:endParaRPr>
                    </a:p>
                  </a:txBody>
                  <a:tcPr/>
                </a:tc>
                <a:tc>
                  <a:txBody>
                    <a:bodyPr/>
                    <a:lstStyle/>
                    <a:p>
                      <a:pPr algn="r"/>
                      <a:r>
                        <a:rPr lang="fr-BE" sz="2800" dirty="0">
                          <a:solidFill>
                            <a:srgbClr val="000000"/>
                          </a:solidFill>
                        </a:rPr>
                        <a:t>6.000</a:t>
                      </a:r>
                    </a:p>
                  </a:txBody>
                  <a:tcPr/>
                </a:tc>
                <a:extLst>
                  <a:ext uri="{0D108BD9-81ED-4DB2-BD59-A6C34878D82A}">
                    <a16:rowId xmlns:a16="http://schemas.microsoft.com/office/drawing/2014/main" val="10005"/>
                  </a:ext>
                </a:extLst>
              </a:tr>
              <a:tr h="506909">
                <a:tc>
                  <a:txBody>
                    <a:bodyPr/>
                    <a:lstStyle/>
                    <a:p>
                      <a:r>
                        <a:rPr lang="fr-BE" sz="2800" dirty="0">
                          <a:solidFill>
                            <a:srgbClr val="000000"/>
                          </a:solidFill>
                        </a:rPr>
                        <a:t>Tombola</a:t>
                      </a:r>
                    </a:p>
                  </a:txBody>
                  <a:tcPr/>
                </a:tc>
                <a:tc>
                  <a:txBody>
                    <a:bodyPr/>
                    <a:lstStyle/>
                    <a:p>
                      <a:pPr algn="r"/>
                      <a:r>
                        <a:rPr lang="fr-BE" sz="2800" dirty="0">
                          <a:solidFill>
                            <a:srgbClr val="000000"/>
                          </a:solidFill>
                        </a:rPr>
                        <a:t>600</a:t>
                      </a:r>
                    </a:p>
                  </a:txBody>
                  <a:tcPr/>
                </a:tc>
                <a:extLst>
                  <a:ext uri="{0D108BD9-81ED-4DB2-BD59-A6C34878D82A}">
                    <a16:rowId xmlns:a16="http://schemas.microsoft.com/office/drawing/2014/main" val="10006"/>
                  </a:ext>
                </a:extLst>
              </a:tr>
              <a:tr h="763330">
                <a:tc>
                  <a:txBody>
                    <a:bodyPr/>
                    <a:lstStyle/>
                    <a:p>
                      <a:r>
                        <a:rPr lang="fr-BE" sz="2800" b="1" dirty="0"/>
                        <a:t>TOTAL</a:t>
                      </a:r>
                    </a:p>
                  </a:txBody>
                  <a:tcPr>
                    <a:solidFill>
                      <a:srgbClr val="FF0000"/>
                    </a:solidFill>
                  </a:tcPr>
                </a:tc>
                <a:tc>
                  <a:txBody>
                    <a:bodyPr/>
                    <a:lstStyle/>
                    <a:p>
                      <a:pPr algn="r"/>
                      <a:r>
                        <a:rPr lang="fr-BE" sz="2800" b="1" dirty="0">
                          <a:solidFill>
                            <a:schemeClr val="tx1"/>
                          </a:solidFill>
                        </a:rPr>
                        <a:t>27.619</a:t>
                      </a:r>
                    </a:p>
                  </a:txBody>
                  <a:tcPr>
                    <a:solidFill>
                      <a:srgbClr val="FF0000"/>
                    </a:solidFill>
                  </a:tcPr>
                </a:tc>
                <a:extLst>
                  <a:ext uri="{0D108BD9-81ED-4DB2-BD59-A6C34878D82A}">
                    <a16:rowId xmlns:a16="http://schemas.microsoft.com/office/drawing/2014/main" val="10007"/>
                  </a:ext>
                </a:extLst>
              </a:tr>
            </a:tbl>
          </a:graphicData>
        </a:graphic>
      </p:graphicFrame>
      <p:sp>
        <p:nvSpPr>
          <p:cNvPr id="6" name="Espace réservé du numéro de diapositive 5">
            <a:extLst>
              <a:ext uri="{FF2B5EF4-FFF2-40B4-BE49-F238E27FC236}">
                <a16:creationId xmlns:a16="http://schemas.microsoft.com/office/drawing/2014/main" id="{A43AA1A9-1830-405C-ABDD-A681F10F3D72}"/>
              </a:ext>
            </a:extLst>
          </p:cNvPr>
          <p:cNvSpPr>
            <a:spLocks noGrp="1"/>
          </p:cNvSpPr>
          <p:nvPr>
            <p:ph type="sldNum" sz="quarter" idx="12"/>
          </p:nvPr>
        </p:nvSpPr>
        <p:spPr/>
        <p:txBody>
          <a:bodyPr/>
          <a:lstStyle/>
          <a:p>
            <a:fld id="{D7C119D3-B58D-46FA-B0B3-B02207F6499F}" type="slidenum">
              <a:rPr lang="fr-BE" smtClean="0"/>
              <a:pPr/>
              <a:t>14</a:t>
            </a:fld>
            <a:endParaRPr lang="fr-B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4418" y="152792"/>
            <a:ext cx="6554867" cy="1524000"/>
          </a:xfrm>
        </p:spPr>
        <p:txBody>
          <a:bodyPr>
            <a:normAutofit/>
          </a:bodyPr>
          <a:lstStyle/>
          <a:p>
            <a:r>
              <a:rPr lang="fr-BE" sz="3800" dirty="0">
                <a:solidFill>
                  <a:srgbClr val="000000"/>
                </a:solidFill>
                <a:effectLst>
                  <a:outerShdw blurRad="38100" dist="38100" dir="2700000" algn="tl">
                    <a:srgbClr val="000000">
                      <a:alpha val="43137"/>
                    </a:srgbClr>
                  </a:outerShdw>
                </a:effectLst>
                <a:latin typeface="Comic Sans MS" panose="030F0702030302020204" pitchFamily="66" charset="0"/>
              </a:rPr>
              <a:t>Dépenses envisagées</a:t>
            </a:r>
          </a:p>
        </p:txBody>
      </p:sp>
      <p:graphicFrame>
        <p:nvGraphicFramePr>
          <p:cNvPr id="4" name="Tableau 3"/>
          <p:cNvGraphicFramePr>
            <a:graphicFrameLocks noGrp="1"/>
          </p:cNvGraphicFramePr>
          <p:nvPr>
            <p:extLst>
              <p:ext uri="{D42A27DB-BD31-4B8C-83A1-F6EECF244321}">
                <p14:modId xmlns:p14="http://schemas.microsoft.com/office/powerpoint/2010/main" val="3998854071"/>
              </p:ext>
            </p:extLst>
          </p:nvPr>
        </p:nvGraphicFramePr>
        <p:xfrm>
          <a:off x="1043608" y="1700808"/>
          <a:ext cx="6984776" cy="4380360"/>
        </p:xfrm>
        <a:graphic>
          <a:graphicData uri="http://schemas.openxmlformats.org/drawingml/2006/table">
            <a:tbl>
              <a:tblPr firstRow="1" bandRow="1">
                <a:tableStyleId>{5C22544A-7EE6-4342-B048-85BDC9FD1C3A}</a:tableStyleId>
              </a:tblPr>
              <a:tblGrid>
                <a:gridCol w="4620365">
                  <a:extLst>
                    <a:ext uri="{9D8B030D-6E8A-4147-A177-3AD203B41FA5}">
                      <a16:colId xmlns:a16="http://schemas.microsoft.com/office/drawing/2014/main" val="20000"/>
                    </a:ext>
                  </a:extLst>
                </a:gridCol>
                <a:gridCol w="2364411">
                  <a:extLst>
                    <a:ext uri="{9D8B030D-6E8A-4147-A177-3AD203B41FA5}">
                      <a16:colId xmlns:a16="http://schemas.microsoft.com/office/drawing/2014/main" val="20001"/>
                    </a:ext>
                  </a:extLst>
                </a:gridCol>
              </a:tblGrid>
              <a:tr h="876072">
                <a:tc>
                  <a:txBody>
                    <a:bodyPr/>
                    <a:lstStyle/>
                    <a:p>
                      <a:r>
                        <a:rPr lang="fr-BE" sz="3200" b="0" dirty="0">
                          <a:solidFill>
                            <a:srgbClr val="000000"/>
                          </a:solidFill>
                        </a:rPr>
                        <a:t>Fonctionnement</a:t>
                      </a:r>
                    </a:p>
                  </a:txBody>
                  <a:tcPr>
                    <a:solidFill>
                      <a:schemeClr val="bg1">
                        <a:lumMod val="95000"/>
                      </a:schemeClr>
                    </a:solidFill>
                  </a:tcPr>
                </a:tc>
                <a:tc>
                  <a:txBody>
                    <a:bodyPr/>
                    <a:lstStyle/>
                    <a:p>
                      <a:pPr algn="r"/>
                      <a:r>
                        <a:rPr lang="fr-BE" sz="3600" b="0" dirty="0">
                          <a:solidFill>
                            <a:srgbClr val="000000"/>
                          </a:solidFill>
                        </a:rPr>
                        <a:t>1.800</a:t>
                      </a:r>
                    </a:p>
                  </a:txBody>
                  <a:tcPr>
                    <a:solidFill>
                      <a:schemeClr val="bg1">
                        <a:lumMod val="95000"/>
                      </a:schemeClr>
                    </a:solidFill>
                  </a:tcPr>
                </a:tc>
                <a:extLst>
                  <a:ext uri="{0D108BD9-81ED-4DB2-BD59-A6C34878D82A}">
                    <a16:rowId xmlns:a16="http://schemas.microsoft.com/office/drawing/2014/main" val="10000"/>
                  </a:ext>
                </a:extLst>
              </a:tr>
              <a:tr h="876072">
                <a:tc>
                  <a:txBody>
                    <a:bodyPr/>
                    <a:lstStyle/>
                    <a:p>
                      <a:r>
                        <a:rPr lang="fr-BE" sz="3200" dirty="0">
                          <a:solidFill>
                            <a:srgbClr val="000000"/>
                          </a:solidFill>
                        </a:rPr>
                        <a:t>Investissements</a:t>
                      </a:r>
                    </a:p>
                  </a:txBody>
                  <a:tcPr/>
                </a:tc>
                <a:tc>
                  <a:txBody>
                    <a:bodyPr/>
                    <a:lstStyle/>
                    <a:p>
                      <a:pPr algn="r"/>
                      <a:r>
                        <a:rPr lang="fr-BE" sz="3600" dirty="0">
                          <a:solidFill>
                            <a:srgbClr val="000000"/>
                          </a:solidFill>
                        </a:rPr>
                        <a:t>1.000</a:t>
                      </a:r>
                    </a:p>
                  </a:txBody>
                  <a:tcPr/>
                </a:tc>
                <a:extLst>
                  <a:ext uri="{0D108BD9-81ED-4DB2-BD59-A6C34878D82A}">
                    <a16:rowId xmlns:a16="http://schemas.microsoft.com/office/drawing/2014/main" val="10001"/>
                  </a:ext>
                </a:extLst>
              </a:tr>
              <a:tr h="876072">
                <a:tc>
                  <a:txBody>
                    <a:bodyPr/>
                    <a:lstStyle/>
                    <a:p>
                      <a:r>
                        <a:rPr lang="fr-BE" sz="3200" dirty="0">
                          <a:solidFill>
                            <a:srgbClr val="000000"/>
                          </a:solidFill>
                        </a:rPr>
                        <a:t>Frais</a:t>
                      </a:r>
                      <a:r>
                        <a:rPr lang="fr-BE" sz="3200" dirty="0"/>
                        <a:t> </a:t>
                      </a:r>
                      <a:r>
                        <a:rPr lang="fr-BE" sz="3200" dirty="0">
                          <a:solidFill>
                            <a:srgbClr val="000000"/>
                          </a:solidFill>
                        </a:rPr>
                        <a:t>d’activités</a:t>
                      </a:r>
                    </a:p>
                  </a:txBody>
                  <a:tcPr/>
                </a:tc>
                <a:tc>
                  <a:txBody>
                    <a:bodyPr/>
                    <a:lstStyle/>
                    <a:p>
                      <a:pPr algn="r"/>
                      <a:r>
                        <a:rPr lang="fr-BE" sz="3600" dirty="0">
                          <a:solidFill>
                            <a:srgbClr val="000000"/>
                          </a:solidFill>
                        </a:rPr>
                        <a:t>7.000</a:t>
                      </a:r>
                    </a:p>
                  </a:txBody>
                  <a:tcPr/>
                </a:tc>
                <a:extLst>
                  <a:ext uri="{0D108BD9-81ED-4DB2-BD59-A6C34878D82A}">
                    <a16:rowId xmlns:a16="http://schemas.microsoft.com/office/drawing/2014/main" val="10002"/>
                  </a:ext>
                </a:extLst>
              </a:tr>
              <a:tr h="876072">
                <a:tc>
                  <a:txBody>
                    <a:bodyPr/>
                    <a:lstStyle/>
                    <a:p>
                      <a:r>
                        <a:rPr lang="fr-BE" sz="3200" dirty="0">
                          <a:solidFill>
                            <a:srgbClr val="000000"/>
                          </a:solidFill>
                        </a:rPr>
                        <a:t>Relations publiques</a:t>
                      </a:r>
                    </a:p>
                  </a:txBody>
                  <a:tcPr/>
                </a:tc>
                <a:tc>
                  <a:txBody>
                    <a:bodyPr/>
                    <a:lstStyle/>
                    <a:p>
                      <a:pPr algn="r"/>
                      <a:r>
                        <a:rPr lang="fr-BE" sz="3600" dirty="0">
                          <a:solidFill>
                            <a:srgbClr val="000000"/>
                          </a:solidFill>
                        </a:rPr>
                        <a:t>2.000</a:t>
                      </a:r>
                    </a:p>
                  </a:txBody>
                  <a:tcPr/>
                </a:tc>
                <a:extLst>
                  <a:ext uri="{0D108BD9-81ED-4DB2-BD59-A6C34878D82A}">
                    <a16:rowId xmlns:a16="http://schemas.microsoft.com/office/drawing/2014/main" val="10003"/>
                  </a:ext>
                </a:extLst>
              </a:tr>
              <a:tr h="876072">
                <a:tc>
                  <a:txBody>
                    <a:bodyPr/>
                    <a:lstStyle/>
                    <a:p>
                      <a:r>
                        <a:rPr lang="fr-BE" sz="3200" b="1" dirty="0"/>
                        <a:t>TOTAL</a:t>
                      </a:r>
                    </a:p>
                  </a:txBody>
                  <a:tcPr>
                    <a:solidFill>
                      <a:srgbClr val="FF0000"/>
                    </a:solidFill>
                  </a:tcPr>
                </a:tc>
                <a:tc>
                  <a:txBody>
                    <a:bodyPr/>
                    <a:lstStyle/>
                    <a:p>
                      <a:pPr algn="r"/>
                      <a:r>
                        <a:rPr lang="fr-BE" sz="3600" b="1" dirty="0">
                          <a:solidFill>
                            <a:schemeClr val="tx1"/>
                          </a:solidFill>
                          <a:effectLst>
                            <a:outerShdw blurRad="38100" dist="38100" dir="2700000" algn="tl">
                              <a:srgbClr val="000000">
                                <a:alpha val="43137"/>
                              </a:srgbClr>
                            </a:outerShdw>
                          </a:effectLst>
                        </a:rPr>
                        <a:t>11.800</a:t>
                      </a:r>
                    </a:p>
                  </a:txBody>
                  <a:tcPr>
                    <a:solidFill>
                      <a:srgbClr val="FF0000"/>
                    </a:solidFill>
                  </a:tcPr>
                </a:tc>
                <a:extLst>
                  <a:ext uri="{0D108BD9-81ED-4DB2-BD59-A6C34878D82A}">
                    <a16:rowId xmlns:a16="http://schemas.microsoft.com/office/drawing/2014/main" val="10004"/>
                  </a:ext>
                </a:extLst>
              </a:tr>
            </a:tbl>
          </a:graphicData>
        </a:graphic>
      </p:graphicFrame>
      <p:sp>
        <p:nvSpPr>
          <p:cNvPr id="6" name="Espace réservé du numéro de diapositive 5">
            <a:extLst>
              <a:ext uri="{FF2B5EF4-FFF2-40B4-BE49-F238E27FC236}">
                <a16:creationId xmlns:a16="http://schemas.microsoft.com/office/drawing/2014/main" id="{1C3ED96A-C231-4739-8BB1-94348699C19E}"/>
              </a:ext>
            </a:extLst>
          </p:cNvPr>
          <p:cNvSpPr>
            <a:spLocks noGrp="1"/>
          </p:cNvSpPr>
          <p:nvPr>
            <p:ph type="sldNum" sz="quarter" idx="12"/>
          </p:nvPr>
        </p:nvSpPr>
        <p:spPr/>
        <p:txBody>
          <a:bodyPr/>
          <a:lstStyle/>
          <a:p>
            <a:fld id="{D7C119D3-B58D-46FA-B0B3-B02207F6499F}" type="slidenum">
              <a:rPr lang="fr-BE" smtClean="0"/>
              <a:pPr/>
              <a:t>15</a:t>
            </a:fld>
            <a:endParaRPr lang="fr-B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2615" y="890384"/>
            <a:ext cx="6554867" cy="1524000"/>
          </a:xfrm>
        </p:spPr>
        <p:txBody>
          <a:bodyPr>
            <a:normAutofit/>
          </a:bodyPr>
          <a:lstStyle/>
          <a:p>
            <a:r>
              <a:rPr lang="fr-BE" sz="3800" dirty="0">
                <a:solidFill>
                  <a:srgbClr val="000000"/>
                </a:solidFill>
                <a:effectLst>
                  <a:outerShdw blurRad="38100" dist="38100" dir="2700000" algn="tl">
                    <a:srgbClr val="000000">
                      <a:alpha val="43137"/>
                    </a:srgbClr>
                  </a:outerShdw>
                </a:effectLst>
                <a:latin typeface="Comic Sans MS" panose="030F0702030302020204" pitchFamily="66" charset="0"/>
              </a:rPr>
              <a:t>Balance</a:t>
            </a:r>
          </a:p>
        </p:txBody>
      </p:sp>
      <p:graphicFrame>
        <p:nvGraphicFramePr>
          <p:cNvPr id="5" name="Tableau 4"/>
          <p:cNvGraphicFramePr>
            <a:graphicFrameLocks noGrp="1"/>
          </p:cNvGraphicFramePr>
          <p:nvPr>
            <p:extLst>
              <p:ext uri="{D42A27DB-BD31-4B8C-83A1-F6EECF244321}">
                <p14:modId xmlns:p14="http://schemas.microsoft.com/office/powerpoint/2010/main" val="1662903237"/>
              </p:ext>
            </p:extLst>
          </p:nvPr>
        </p:nvGraphicFramePr>
        <p:xfrm>
          <a:off x="683568" y="2492896"/>
          <a:ext cx="7704856" cy="2712720"/>
        </p:xfrm>
        <a:graphic>
          <a:graphicData uri="http://schemas.openxmlformats.org/drawingml/2006/table">
            <a:tbl>
              <a:tblPr firstRow="1" bandRow="1">
                <a:tableStyleId>{5C22544A-7EE6-4342-B048-85BDC9FD1C3A}</a:tableStyleId>
              </a:tblPr>
              <a:tblGrid>
                <a:gridCol w="547260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370840">
                <a:tc>
                  <a:txBody>
                    <a:bodyPr/>
                    <a:lstStyle/>
                    <a:p>
                      <a:r>
                        <a:rPr lang="fr-BE" sz="3200" b="0" dirty="0">
                          <a:solidFill>
                            <a:srgbClr val="000000"/>
                          </a:solidFill>
                        </a:rPr>
                        <a:t>Total des recettes escomptées</a:t>
                      </a:r>
                    </a:p>
                  </a:txBody>
                  <a:tcPr>
                    <a:solidFill>
                      <a:schemeClr val="bg1">
                        <a:lumMod val="95000"/>
                      </a:schemeClr>
                    </a:solidFill>
                  </a:tcPr>
                </a:tc>
                <a:tc>
                  <a:txBody>
                    <a:bodyPr/>
                    <a:lstStyle/>
                    <a:p>
                      <a:pPr algn="r"/>
                      <a:r>
                        <a:rPr lang="fr-BE" sz="3200" b="0" dirty="0">
                          <a:solidFill>
                            <a:srgbClr val="000000"/>
                          </a:solidFill>
                        </a:rPr>
                        <a:t>27.619</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r>
                        <a:rPr lang="fr-BE" sz="3200" dirty="0">
                          <a:solidFill>
                            <a:srgbClr val="000000"/>
                          </a:solidFill>
                        </a:rPr>
                        <a:t>Total des dépenses envisagées</a:t>
                      </a:r>
                    </a:p>
                  </a:txBody>
                  <a:tcPr/>
                </a:tc>
                <a:tc>
                  <a:txBody>
                    <a:bodyPr/>
                    <a:lstStyle/>
                    <a:p>
                      <a:pPr algn="r"/>
                      <a:r>
                        <a:rPr lang="fr-BE" sz="3200" dirty="0">
                          <a:solidFill>
                            <a:srgbClr val="000000"/>
                          </a:solidFill>
                        </a:rPr>
                        <a:t>11.800</a:t>
                      </a:r>
                    </a:p>
                  </a:txBody>
                  <a:tcPr/>
                </a:tc>
                <a:extLst>
                  <a:ext uri="{0D108BD9-81ED-4DB2-BD59-A6C34878D82A}">
                    <a16:rowId xmlns:a16="http://schemas.microsoft.com/office/drawing/2014/main" val="10001"/>
                  </a:ext>
                </a:extLst>
              </a:tr>
              <a:tr h="370840">
                <a:tc>
                  <a:txBody>
                    <a:bodyPr/>
                    <a:lstStyle/>
                    <a:p>
                      <a:r>
                        <a:rPr lang="fr-BE" sz="3200" b="1">
                          <a:solidFill>
                            <a:schemeClr val="tx1"/>
                          </a:solidFill>
                        </a:rPr>
                        <a:t>AVOIR  Financier</a:t>
                      </a:r>
                      <a:endParaRPr lang="fr-BE" sz="3200" b="1" dirty="0">
                        <a:solidFill>
                          <a:schemeClr val="tx1"/>
                        </a:solidFill>
                      </a:endParaRPr>
                    </a:p>
                  </a:txBody>
                  <a:tcPr>
                    <a:solidFill>
                      <a:srgbClr val="FF0000"/>
                    </a:solidFill>
                  </a:tcPr>
                </a:tc>
                <a:tc>
                  <a:txBody>
                    <a:bodyPr/>
                    <a:lstStyle/>
                    <a:p>
                      <a:pPr algn="r"/>
                      <a:r>
                        <a:rPr lang="fr-BE" sz="3200" b="1" dirty="0">
                          <a:solidFill>
                            <a:schemeClr val="tx1"/>
                          </a:solidFill>
                        </a:rPr>
                        <a:t>15.819</a:t>
                      </a:r>
                    </a:p>
                  </a:txBody>
                  <a:tcPr>
                    <a:solidFill>
                      <a:srgbClr val="FF0000"/>
                    </a:solidFill>
                  </a:tcPr>
                </a:tc>
                <a:extLst>
                  <a:ext uri="{0D108BD9-81ED-4DB2-BD59-A6C34878D82A}">
                    <a16:rowId xmlns:a16="http://schemas.microsoft.com/office/drawing/2014/main" val="10002"/>
                  </a:ext>
                </a:extLst>
              </a:tr>
            </a:tbl>
          </a:graphicData>
        </a:graphic>
      </p:graphicFrame>
      <p:sp>
        <p:nvSpPr>
          <p:cNvPr id="6" name="Espace réservé du numéro de diapositive 5">
            <a:extLst>
              <a:ext uri="{FF2B5EF4-FFF2-40B4-BE49-F238E27FC236}">
                <a16:creationId xmlns:a16="http://schemas.microsoft.com/office/drawing/2014/main" id="{5850061C-034D-45A6-A6BC-EDEDD93FA066}"/>
              </a:ext>
            </a:extLst>
          </p:cNvPr>
          <p:cNvSpPr>
            <a:spLocks noGrp="1"/>
          </p:cNvSpPr>
          <p:nvPr>
            <p:ph type="sldNum" sz="quarter" idx="12"/>
          </p:nvPr>
        </p:nvSpPr>
        <p:spPr/>
        <p:txBody>
          <a:bodyPr/>
          <a:lstStyle/>
          <a:p>
            <a:fld id="{D7C119D3-B58D-46FA-B0B3-B02207F6499F}" type="slidenum">
              <a:rPr lang="fr-BE" smtClean="0"/>
              <a:pPr/>
              <a:t>16</a:t>
            </a:fld>
            <a:endParaRPr lang="fr-B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9" y="0"/>
            <a:ext cx="6554867" cy="981564"/>
          </a:xfrm>
        </p:spPr>
        <p:txBody>
          <a:bodyPr/>
          <a:lstStyle/>
          <a:p>
            <a:pPr algn="ctr">
              <a:buNone/>
            </a:pPr>
            <a:r>
              <a:rPr lang="fr-BE" i="1" u="sng" dirty="0">
                <a:solidFill>
                  <a:srgbClr val="0000FF"/>
                </a:solidFill>
                <a:latin typeface="Comic Sans MS" pitchFamily="66" charset="0"/>
              </a:rPr>
              <a:t>Attestation du Contrôle des comptes Amicale 4 Gn </a:t>
            </a:r>
          </a:p>
          <a:p>
            <a:pPr algn="ctr">
              <a:buNone/>
            </a:pPr>
            <a:r>
              <a:rPr lang="fr-BE" i="1" u="sng" dirty="0">
                <a:solidFill>
                  <a:srgbClr val="0000FF"/>
                </a:solidFill>
                <a:latin typeface="Comic Sans MS" pitchFamily="66" charset="0"/>
              </a:rPr>
              <a:t>du 03 février 2022 </a:t>
            </a:r>
          </a:p>
        </p:txBody>
      </p:sp>
      <p:sp>
        <p:nvSpPr>
          <p:cNvPr id="4" name="Slide Number Placeholder 3"/>
          <p:cNvSpPr>
            <a:spLocks noGrp="1"/>
          </p:cNvSpPr>
          <p:nvPr>
            <p:ph type="sldNum" sz="quarter" idx="12"/>
          </p:nvPr>
        </p:nvSpPr>
        <p:spPr/>
        <p:txBody>
          <a:bodyPr/>
          <a:lstStyle/>
          <a:p>
            <a:fld id="{D7C119D3-B58D-46FA-B0B3-B02207F6499F}" type="slidenum">
              <a:rPr lang="fr-BE" smtClean="0"/>
              <a:pPr/>
              <a:t>17</a:t>
            </a:fld>
            <a:endParaRPr lang="fr-BE" dirty="0"/>
          </a:p>
        </p:txBody>
      </p:sp>
      <p:pic>
        <p:nvPicPr>
          <p:cNvPr id="59398" name="Picture 6" descr="Résultat de recherche d'images pour &quot;contrôle des comptes&quot;"/>
          <p:cNvPicPr>
            <a:picLocks noChangeAspect="1" noChangeArrowheads="1"/>
          </p:cNvPicPr>
          <p:nvPr/>
        </p:nvPicPr>
        <p:blipFill>
          <a:blip r:embed="rId2" cstate="print"/>
          <a:srcRect/>
          <a:stretch>
            <a:fillRect/>
          </a:stretch>
        </p:blipFill>
        <p:spPr bwMode="auto">
          <a:xfrm>
            <a:off x="6904689" y="4214819"/>
            <a:ext cx="2025031" cy="1516519"/>
          </a:xfrm>
          <a:prstGeom prst="rect">
            <a:avLst/>
          </a:prstGeom>
          <a:noFill/>
        </p:spPr>
      </p:pic>
      <p:pic>
        <p:nvPicPr>
          <p:cNvPr id="7" name="Image 6">
            <a:extLst>
              <a:ext uri="{FF2B5EF4-FFF2-40B4-BE49-F238E27FC236}">
                <a16:creationId xmlns:a16="http://schemas.microsoft.com/office/drawing/2014/main" id="{03D303EB-5EFD-4D02-A403-22EF29056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981564"/>
            <a:ext cx="3901102" cy="53732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3429000"/>
            <a:ext cx="6554867" cy="1524000"/>
          </a:xfrm>
        </p:spPr>
        <p:txBody>
          <a:bodyPr>
            <a:normAutofit/>
          </a:bodyPr>
          <a:lstStyle/>
          <a:p>
            <a:br>
              <a:rPr lang="fr-BE" i="1" u="sng" dirty="0">
                <a:solidFill>
                  <a:srgbClr val="0000FF"/>
                </a:solidFill>
                <a:latin typeface="Comic Sans MS" pitchFamily="66" charset="0"/>
              </a:rPr>
            </a:br>
            <a:endParaRPr lang="fr-BE" dirty="0"/>
          </a:p>
        </p:txBody>
      </p:sp>
      <p:sp>
        <p:nvSpPr>
          <p:cNvPr id="4" name="Rectangle 3"/>
          <p:cNvSpPr/>
          <p:nvPr/>
        </p:nvSpPr>
        <p:spPr>
          <a:xfrm>
            <a:off x="0" y="357166"/>
            <a:ext cx="7500958" cy="1754326"/>
          </a:xfrm>
          <a:prstGeom prst="rect">
            <a:avLst/>
          </a:prstGeom>
        </p:spPr>
        <p:txBody>
          <a:bodyPr wrap="square">
            <a:spAutoFit/>
          </a:bodyPr>
          <a:lstStyle/>
          <a:p>
            <a:pPr lvl="0" algn="ctr"/>
            <a:r>
              <a:rPr lang="fr-BE" sz="3600" i="1" u="sng" dirty="0">
                <a:solidFill>
                  <a:srgbClr val="0000FF"/>
                </a:solidFill>
                <a:latin typeface="Comic Sans MS" pitchFamily="66" charset="0"/>
              </a:rPr>
              <a:t>4 - Décharge </a:t>
            </a:r>
          </a:p>
          <a:p>
            <a:pPr lvl="0" algn="ctr"/>
            <a:r>
              <a:rPr lang="fr-BE" sz="3600" i="1" u="sng" dirty="0">
                <a:solidFill>
                  <a:srgbClr val="0000FF"/>
                </a:solidFill>
                <a:latin typeface="Comic Sans MS" pitchFamily="66" charset="0"/>
              </a:rPr>
              <a:t>des administrateurs et commissaires aux comptes</a:t>
            </a:r>
          </a:p>
        </p:txBody>
      </p:sp>
      <p:sp>
        <p:nvSpPr>
          <p:cNvPr id="4098" name="AutoShape 2" descr="Chambre souterra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4100" name="AutoShape 4" descr="Chambre souterra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4102" name="AutoShape 6" descr="Chambre souterra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8" name="ZoneTexte 7"/>
          <p:cNvSpPr txBox="1"/>
          <p:nvPr/>
        </p:nvSpPr>
        <p:spPr>
          <a:xfrm>
            <a:off x="1619672" y="2780928"/>
            <a:ext cx="248786" cy="369332"/>
          </a:xfrm>
          <a:prstGeom prst="rect">
            <a:avLst/>
          </a:prstGeom>
          <a:noFill/>
        </p:spPr>
        <p:txBody>
          <a:bodyPr wrap="none" rtlCol="0">
            <a:spAutoFit/>
          </a:bodyPr>
          <a:lstStyle/>
          <a:p>
            <a:r>
              <a:rPr lang="fr-BE" dirty="0">
                <a:solidFill>
                  <a:srgbClr val="0000FF"/>
                </a:solidFill>
              </a:rPr>
              <a:t> </a:t>
            </a:r>
          </a:p>
        </p:txBody>
      </p:sp>
      <p:sp>
        <p:nvSpPr>
          <p:cNvPr id="11" name="ZoneTexte 10"/>
          <p:cNvSpPr txBox="1"/>
          <p:nvPr/>
        </p:nvSpPr>
        <p:spPr>
          <a:xfrm>
            <a:off x="611560" y="2708920"/>
            <a:ext cx="45719" cy="369332"/>
          </a:xfrm>
          <a:prstGeom prst="rect">
            <a:avLst/>
          </a:prstGeom>
          <a:noFill/>
        </p:spPr>
        <p:txBody>
          <a:bodyPr wrap="square" rtlCol="0">
            <a:spAutoFit/>
          </a:bodyPr>
          <a:lstStyle/>
          <a:p>
            <a:r>
              <a:rPr lang="fr-BE" dirty="0">
                <a:solidFill>
                  <a:srgbClr val="0000FF"/>
                </a:solidFill>
              </a:rPr>
              <a:t>  </a:t>
            </a:r>
          </a:p>
        </p:txBody>
      </p:sp>
      <p:sp>
        <p:nvSpPr>
          <p:cNvPr id="12" name="ZoneTexte 11"/>
          <p:cNvSpPr txBox="1"/>
          <p:nvPr/>
        </p:nvSpPr>
        <p:spPr>
          <a:xfrm>
            <a:off x="827584" y="2708920"/>
            <a:ext cx="248786" cy="369332"/>
          </a:xfrm>
          <a:prstGeom prst="rect">
            <a:avLst/>
          </a:prstGeom>
          <a:noFill/>
        </p:spPr>
        <p:txBody>
          <a:bodyPr wrap="none" rtlCol="0">
            <a:spAutoFit/>
          </a:bodyPr>
          <a:lstStyle/>
          <a:p>
            <a:r>
              <a:rPr lang="fr-BE" dirty="0">
                <a:solidFill>
                  <a:srgbClr val="0000FF"/>
                </a:solidFill>
              </a:rPr>
              <a:t> </a:t>
            </a:r>
          </a:p>
        </p:txBody>
      </p:sp>
      <p:sp>
        <p:nvSpPr>
          <p:cNvPr id="15" name="ZoneTexte 14"/>
          <p:cNvSpPr txBox="1"/>
          <p:nvPr/>
        </p:nvSpPr>
        <p:spPr>
          <a:xfrm>
            <a:off x="179512" y="1844824"/>
            <a:ext cx="184731" cy="2031325"/>
          </a:xfrm>
          <a:prstGeom prst="rect">
            <a:avLst/>
          </a:prstGeom>
          <a:noFill/>
        </p:spPr>
        <p:txBody>
          <a:bodyPr wrap="none" rtlCol="0">
            <a:spAutoFit/>
          </a:bodyPr>
          <a:lstStyle/>
          <a:p>
            <a:endParaRPr lang="fr-BE" dirty="0">
              <a:solidFill>
                <a:srgbClr val="0000FF"/>
              </a:solidFill>
              <a:latin typeface="Comic Sans MS" pitchFamily="66" charset="0"/>
            </a:endParaRPr>
          </a:p>
          <a:p>
            <a:endParaRPr lang="fr-BE" dirty="0">
              <a:solidFill>
                <a:srgbClr val="0000FF"/>
              </a:solidFill>
              <a:latin typeface="Comic Sans MS" pitchFamily="66" charset="0"/>
            </a:endParaRPr>
          </a:p>
          <a:p>
            <a:endParaRPr lang="fr-BE" dirty="0">
              <a:solidFill>
                <a:srgbClr val="0000FF"/>
              </a:solidFill>
              <a:latin typeface="Comic Sans MS" pitchFamily="66" charset="0"/>
            </a:endParaRPr>
          </a:p>
          <a:p>
            <a:endParaRPr lang="fr-BE" dirty="0">
              <a:solidFill>
                <a:srgbClr val="0000FF"/>
              </a:solidFill>
              <a:latin typeface="Comic Sans MS" pitchFamily="66" charset="0"/>
            </a:endParaRPr>
          </a:p>
          <a:p>
            <a:endParaRPr lang="fr-BE" dirty="0">
              <a:solidFill>
                <a:srgbClr val="0000FF"/>
              </a:solidFill>
              <a:latin typeface="Comic Sans MS" pitchFamily="66" charset="0"/>
            </a:endParaRPr>
          </a:p>
          <a:p>
            <a:endParaRPr lang="fr-BE" dirty="0">
              <a:solidFill>
                <a:srgbClr val="0000FF"/>
              </a:solidFill>
              <a:latin typeface="Comic Sans MS" pitchFamily="66" charset="0"/>
            </a:endParaRPr>
          </a:p>
          <a:p>
            <a:endParaRPr lang="fr-BE" dirty="0">
              <a:solidFill>
                <a:srgbClr val="0000FF"/>
              </a:solidFill>
            </a:endParaRPr>
          </a:p>
        </p:txBody>
      </p:sp>
      <p:sp>
        <p:nvSpPr>
          <p:cNvPr id="19" name="ZoneTexte 18"/>
          <p:cNvSpPr txBox="1"/>
          <p:nvPr/>
        </p:nvSpPr>
        <p:spPr>
          <a:xfrm>
            <a:off x="683568" y="4797152"/>
            <a:ext cx="72008" cy="369332"/>
          </a:xfrm>
          <a:prstGeom prst="rect">
            <a:avLst/>
          </a:prstGeom>
          <a:noFill/>
        </p:spPr>
        <p:txBody>
          <a:bodyPr wrap="square" rtlCol="0">
            <a:spAutoFit/>
          </a:bodyPr>
          <a:lstStyle/>
          <a:p>
            <a:r>
              <a:rPr lang="fr-BE" dirty="0">
                <a:solidFill>
                  <a:srgbClr val="0000FF"/>
                </a:solidFill>
              </a:rPr>
              <a:t>  </a:t>
            </a:r>
          </a:p>
        </p:txBody>
      </p:sp>
      <p:sp>
        <p:nvSpPr>
          <p:cNvPr id="5128" name="Rectangle 8"/>
          <p:cNvSpPr>
            <a:spLocks noChangeArrowheads="1"/>
          </p:cNvSpPr>
          <p:nvPr/>
        </p:nvSpPr>
        <p:spPr bwMode="auto">
          <a:xfrm>
            <a:off x="179512" y="4149080"/>
            <a:ext cx="184731"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BE" sz="10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dirty="0">
              <a:ln>
                <a:noFill/>
              </a:ln>
              <a:solidFill>
                <a:schemeClr val="tx1"/>
              </a:solidFill>
              <a:effectLst/>
              <a:latin typeface="Arial" pitchFamily="34" charset="0"/>
              <a:cs typeface="Arial" pitchFamily="34" charset="0"/>
            </a:endParaRPr>
          </a:p>
        </p:txBody>
      </p:sp>
      <p:sp>
        <p:nvSpPr>
          <p:cNvPr id="512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000" b="0" i="0" u="none" strike="noStrike" cap="none" normalizeH="0" baseline="0">
                <a:ln>
                  <a:noFill/>
                </a:ln>
                <a:solidFill>
                  <a:schemeClr val="tx1"/>
                </a:solidFill>
                <a:effectLst/>
                <a:latin typeface="Arial" pitchFamily="34" charset="0"/>
                <a:ea typeface="Times New Roman" pitchFamily="18" charset="0"/>
                <a:cs typeface="Arial" pitchFamily="34" charset="0"/>
              </a:rPr>
              <a:t>Pour d</a:t>
            </a:r>
            <a:r>
              <a:rPr kumimoji="0" lang="fr-BE" sz="1000" b="0" i="0" u="none" strike="noStrike" cap="none" normalizeH="0" baseline="0">
                <a:ln>
                  <a:noFill/>
                </a:ln>
                <a:solidFill>
                  <a:schemeClr val="tx1"/>
                </a:solidFill>
                <a:effectLst/>
                <a:latin typeface="Calibri"/>
                <a:ea typeface="Times New Roman" pitchFamily="18" charset="0"/>
                <a:cs typeface="Arial" pitchFamily="34" charset="0"/>
              </a:rPr>
              <a:t>é</a:t>
            </a:r>
            <a:r>
              <a:rPr kumimoji="0" lang="fr-BE" sz="1000" b="0" i="0" u="none" strike="noStrike" cap="none" normalizeH="0" baseline="0">
                <a:ln>
                  <a:noFill/>
                </a:ln>
                <a:solidFill>
                  <a:schemeClr val="tx1"/>
                </a:solidFill>
                <a:effectLst/>
                <a:latin typeface="Arial" pitchFamily="34" charset="0"/>
                <a:ea typeface="Times New Roman" pitchFamily="18" charset="0"/>
                <a:cs typeface="Arial" pitchFamily="34" charset="0"/>
              </a:rPr>
              <a:t>cision et signatures conformes dans le cadre, notamment, des ART 20, 21 et 22 des statuts.</a:t>
            </a:r>
            <a:endParaRPr kumimoji="0" lang="fr-BE" sz="1800" b="0" i="0" u="none" strike="noStrike" cap="none" normalizeH="0" baseline="0">
              <a:ln>
                <a:noFill/>
              </a:ln>
              <a:solidFill>
                <a:schemeClr val="tx1"/>
              </a:solidFill>
              <a:effectLst/>
              <a:latin typeface="Arial" pitchFamily="34" charset="0"/>
              <a:cs typeface="Arial" pitchFamily="34" charset="0"/>
            </a:endParaRPr>
          </a:p>
        </p:txBody>
      </p:sp>
      <p:sp>
        <p:nvSpPr>
          <p:cNvPr id="14" name="Espace réservé du numéro de diapositive 13"/>
          <p:cNvSpPr>
            <a:spLocks noGrp="1"/>
          </p:cNvSpPr>
          <p:nvPr>
            <p:ph type="sldNum" sz="quarter" idx="12"/>
          </p:nvPr>
        </p:nvSpPr>
        <p:spPr/>
        <p:txBody>
          <a:bodyPr/>
          <a:lstStyle/>
          <a:p>
            <a:fld id="{D7C119D3-B58D-46FA-B0B3-B02207F6499F}" type="slidenum">
              <a:rPr lang="fr-BE" smtClean="0"/>
              <a:pPr/>
              <a:t>18</a:t>
            </a:fld>
            <a:endParaRPr lang="fr-BE" dirty="0"/>
          </a:p>
        </p:txBody>
      </p:sp>
      <p:sp>
        <p:nvSpPr>
          <p:cNvPr id="16" name="TextBox 15"/>
          <p:cNvSpPr txBox="1"/>
          <p:nvPr/>
        </p:nvSpPr>
        <p:spPr>
          <a:xfrm>
            <a:off x="1000100" y="1928802"/>
            <a:ext cx="248786" cy="369332"/>
          </a:xfrm>
          <a:prstGeom prst="rect">
            <a:avLst/>
          </a:prstGeom>
          <a:noFill/>
        </p:spPr>
        <p:txBody>
          <a:bodyPr wrap="none" rtlCol="0">
            <a:spAutoFit/>
          </a:bodyPr>
          <a:lstStyle/>
          <a:p>
            <a:r>
              <a:rPr lang="fr-BE" dirty="0">
                <a:solidFill>
                  <a:srgbClr val="0000FF"/>
                </a:solidFill>
              </a:rPr>
              <a:t> </a:t>
            </a:r>
          </a:p>
        </p:txBody>
      </p:sp>
      <p:sp>
        <p:nvSpPr>
          <p:cNvPr id="17" name="TextBox 16"/>
          <p:cNvSpPr txBox="1"/>
          <p:nvPr/>
        </p:nvSpPr>
        <p:spPr>
          <a:xfrm>
            <a:off x="1071538" y="2500306"/>
            <a:ext cx="248786" cy="369332"/>
          </a:xfrm>
          <a:prstGeom prst="rect">
            <a:avLst/>
          </a:prstGeom>
          <a:noFill/>
        </p:spPr>
        <p:txBody>
          <a:bodyPr wrap="none" rtlCol="0">
            <a:spAutoFit/>
          </a:bodyPr>
          <a:lstStyle/>
          <a:p>
            <a:r>
              <a:rPr lang="fr-BE" dirty="0">
                <a:solidFill>
                  <a:srgbClr val="0000FF"/>
                </a:solidFill>
              </a:rPr>
              <a:t> </a:t>
            </a:r>
          </a:p>
        </p:txBody>
      </p:sp>
      <p:sp>
        <p:nvSpPr>
          <p:cNvPr id="18" name="TextBox 17"/>
          <p:cNvSpPr txBox="1"/>
          <p:nvPr/>
        </p:nvSpPr>
        <p:spPr>
          <a:xfrm flipH="1">
            <a:off x="714348" y="3571876"/>
            <a:ext cx="5955073" cy="369332"/>
          </a:xfrm>
          <a:prstGeom prst="rect">
            <a:avLst/>
          </a:prstGeom>
          <a:noFill/>
        </p:spPr>
        <p:txBody>
          <a:bodyPr wrap="square" rtlCol="0">
            <a:spAutoFit/>
          </a:bodyPr>
          <a:lstStyle/>
          <a:p>
            <a:r>
              <a:rPr lang="fr-BE" dirty="0">
                <a:solidFill>
                  <a:srgbClr val="0000FF"/>
                </a:solidFill>
              </a:rPr>
              <a:t>   </a:t>
            </a:r>
          </a:p>
        </p:txBody>
      </p:sp>
      <p:sp>
        <p:nvSpPr>
          <p:cNvPr id="20" name="TextBox 19"/>
          <p:cNvSpPr txBox="1"/>
          <p:nvPr/>
        </p:nvSpPr>
        <p:spPr>
          <a:xfrm>
            <a:off x="1479340" y="2235885"/>
            <a:ext cx="6664004" cy="923330"/>
          </a:xfrm>
          <a:prstGeom prst="rect">
            <a:avLst/>
          </a:prstGeom>
          <a:noFill/>
        </p:spPr>
        <p:txBody>
          <a:bodyPr wrap="none" rtlCol="0">
            <a:spAutoFit/>
          </a:bodyPr>
          <a:lstStyle/>
          <a:p>
            <a:r>
              <a:rPr lang="fr-BE" i="1" dirty="0">
                <a:solidFill>
                  <a:srgbClr val="0000FF"/>
                </a:solidFill>
                <a:latin typeface="Comic Sans MS" pitchFamily="66" charset="0"/>
              </a:rPr>
              <a:t>Il est demandé à l’assemblée de voter la décharge </a:t>
            </a:r>
          </a:p>
          <a:p>
            <a:r>
              <a:rPr lang="fr-BE" i="1" dirty="0">
                <a:solidFill>
                  <a:srgbClr val="0000FF"/>
                </a:solidFill>
                <a:latin typeface="Comic Sans MS" pitchFamily="66" charset="0"/>
              </a:rPr>
              <a:t>des administrateurs et des commissaires</a:t>
            </a:r>
            <a:r>
              <a:rPr lang="fr-BE" i="1" dirty="0">
                <a:latin typeface="Comic Sans MS" pitchFamily="66" charset="0"/>
              </a:rPr>
              <a:t>. </a:t>
            </a:r>
            <a:r>
              <a:rPr lang="fr-BE" i="1" dirty="0">
                <a:solidFill>
                  <a:srgbClr val="0000FF"/>
                </a:solidFill>
                <a:latin typeface="Comic Sans MS" pitchFamily="66" charset="0"/>
              </a:rPr>
              <a:t>aux comptes</a:t>
            </a:r>
          </a:p>
          <a:p>
            <a:pPr algn="ctr"/>
            <a:r>
              <a:rPr lang="fr-BE" i="1" dirty="0">
                <a:solidFill>
                  <a:srgbClr val="0000FF"/>
                </a:solidFill>
              </a:rPr>
              <a:t> (</a:t>
            </a:r>
            <a:r>
              <a:rPr lang="fr-BE" i="1" dirty="0">
                <a:solidFill>
                  <a:srgbClr val="0000FF"/>
                </a:solidFill>
                <a:latin typeface="Comic Sans MS" pitchFamily="66" charset="0"/>
              </a:rPr>
              <a:t>Messieurs Jean-Marie FERBER et Raymond DEPOORTERE)</a:t>
            </a:r>
          </a:p>
        </p:txBody>
      </p:sp>
      <p:sp>
        <p:nvSpPr>
          <p:cNvPr id="21" name="TextBox 20"/>
          <p:cNvSpPr txBox="1"/>
          <p:nvPr/>
        </p:nvSpPr>
        <p:spPr>
          <a:xfrm>
            <a:off x="285720" y="3214686"/>
            <a:ext cx="8102704" cy="646331"/>
          </a:xfrm>
          <a:prstGeom prst="rect">
            <a:avLst/>
          </a:prstGeom>
          <a:noFill/>
        </p:spPr>
        <p:txBody>
          <a:bodyPr wrap="square" rtlCol="0">
            <a:spAutoFit/>
          </a:bodyPr>
          <a:lstStyle/>
          <a:p>
            <a:r>
              <a:rPr lang="fr-BE" i="1" dirty="0">
                <a:solidFill>
                  <a:srgbClr val="0000FF"/>
                </a:solidFill>
                <a:latin typeface="Comic Sans MS" pitchFamily="66" charset="0"/>
              </a:rPr>
              <a:t>Approbation du bilan 2021 et décharge aux administrateurs et </a:t>
            </a:r>
          </a:p>
          <a:p>
            <a:r>
              <a:rPr lang="fr-BE" i="1" dirty="0">
                <a:solidFill>
                  <a:srgbClr val="0000FF"/>
                </a:solidFill>
                <a:latin typeface="Comic Sans MS" pitchFamily="66" charset="0"/>
              </a:rPr>
              <a:t>commissaires aux comptes</a:t>
            </a:r>
          </a:p>
        </p:txBody>
      </p:sp>
      <p:pic>
        <p:nvPicPr>
          <p:cNvPr id="9218" name="Picture 2"/>
          <p:cNvPicPr>
            <a:picLocks noChangeAspect="1" noChangeArrowheads="1"/>
          </p:cNvPicPr>
          <p:nvPr/>
        </p:nvPicPr>
        <p:blipFill>
          <a:blip r:embed="rId2"/>
          <a:srcRect/>
          <a:stretch>
            <a:fillRect/>
          </a:stretch>
        </p:blipFill>
        <p:spPr bwMode="auto">
          <a:xfrm>
            <a:off x="1142976" y="4286256"/>
            <a:ext cx="4229100" cy="2324100"/>
          </a:xfrm>
          <a:prstGeom prst="rect">
            <a:avLst/>
          </a:prstGeom>
          <a:noFill/>
          <a:ln w="9525">
            <a:noFill/>
            <a:miter lim="800000"/>
            <a:headEnd/>
            <a:tailEnd/>
          </a:ln>
          <a:effectLst/>
        </p:spPr>
      </p:pic>
      <p:sp>
        <p:nvSpPr>
          <p:cNvPr id="22" name="TextBox 21"/>
          <p:cNvSpPr txBox="1"/>
          <p:nvPr/>
        </p:nvSpPr>
        <p:spPr>
          <a:xfrm>
            <a:off x="5786446" y="4500570"/>
            <a:ext cx="1470274" cy="769441"/>
          </a:xfrm>
          <a:prstGeom prst="rect">
            <a:avLst/>
          </a:prstGeom>
          <a:noFill/>
        </p:spPr>
        <p:txBody>
          <a:bodyPr wrap="none" rtlCol="0">
            <a:spAutoFit/>
          </a:bodyPr>
          <a:lstStyle/>
          <a:p>
            <a:r>
              <a:rPr lang="fr-BE" sz="4400" b="1" i="1" u="sng" dirty="0">
                <a:solidFill>
                  <a:srgbClr val="0000FF"/>
                </a:solidFill>
                <a:latin typeface="Comic Sans MS" pitchFamily="66" charset="0"/>
              </a:rPr>
              <a:t>Vote</a:t>
            </a:r>
          </a:p>
        </p:txBody>
      </p:sp>
      <p:pic>
        <p:nvPicPr>
          <p:cNvPr id="5017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86446" y="5572140"/>
            <a:ext cx="1714496" cy="96440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928934"/>
            <a:ext cx="5152655" cy="1524000"/>
          </a:xfrm>
        </p:spPr>
        <p:txBody>
          <a:bodyPr>
            <a:normAutofit/>
          </a:bodyPr>
          <a:lstStyle/>
          <a:p>
            <a:r>
              <a:rPr lang="fr-BE" sz="1800" i="1" cap="none" dirty="0">
                <a:solidFill>
                  <a:srgbClr val="0000FF"/>
                </a:solidFill>
                <a:latin typeface="Comic Sans MS" pitchFamily="66" charset="0"/>
              </a:rPr>
              <a:t>2 effectifs :	       1 - Jean-Marie FERBER</a:t>
            </a: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2 - Raymond DEPOORTERE</a:t>
            </a: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1 réserve :		1 - Joseph CHABOTEAUX</a:t>
            </a:r>
          </a:p>
        </p:txBody>
      </p:sp>
      <p:sp>
        <p:nvSpPr>
          <p:cNvPr id="3" name="Content Placeholder 2"/>
          <p:cNvSpPr>
            <a:spLocks noGrp="1"/>
          </p:cNvSpPr>
          <p:nvPr>
            <p:ph idx="1"/>
          </p:nvPr>
        </p:nvSpPr>
        <p:spPr>
          <a:xfrm>
            <a:off x="500034" y="500042"/>
            <a:ext cx="6554867" cy="1966906"/>
          </a:xfrm>
        </p:spPr>
        <p:txBody>
          <a:bodyPr>
            <a:normAutofit/>
          </a:bodyPr>
          <a:lstStyle/>
          <a:p>
            <a:pPr lvl="0" algn="ctr">
              <a:buNone/>
            </a:pPr>
            <a:r>
              <a:rPr lang="fr-BE" sz="3600" i="1" u="sng" dirty="0">
                <a:solidFill>
                  <a:srgbClr val="0000FF"/>
                </a:solidFill>
                <a:latin typeface="Comic Sans MS" pitchFamily="66" charset="0"/>
              </a:rPr>
              <a:t>5 - Désignation des commissaires aux comptes pour l’exercice 2022</a:t>
            </a:r>
            <a:endParaRPr lang="fr-BE" sz="3600" u="sng"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19</a:t>
            </a:fld>
            <a:endParaRPr lang="fr-BE" dirty="0"/>
          </a:p>
        </p:txBody>
      </p:sp>
      <p:pic>
        <p:nvPicPr>
          <p:cNvPr id="50178" name="Picture 2"/>
          <p:cNvPicPr>
            <a:picLocks noChangeAspect="1" noChangeArrowheads="1"/>
          </p:cNvPicPr>
          <p:nvPr/>
        </p:nvPicPr>
        <p:blipFill>
          <a:blip r:embed="rId2"/>
          <a:srcRect/>
          <a:stretch>
            <a:fillRect/>
          </a:stretch>
        </p:blipFill>
        <p:spPr bwMode="auto">
          <a:xfrm>
            <a:off x="5786446" y="2786058"/>
            <a:ext cx="2619375" cy="1743075"/>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a:srcRect/>
          <a:stretch>
            <a:fillRect/>
          </a:stretch>
        </p:blipFill>
        <p:spPr bwMode="auto">
          <a:xfrm>
            <a:off x="357158" y="4786322"/>
            <a:ext cx="2619375" cy="1743075"/>
          </a:xfrm>
          <a:prstGeom prst="rect">
            <a:avLst/>
          </a:prstGeom>
          <a:noFill/>
          <a:ln w="9525">
            <a:noFill/>
            <a:miter lim="800000"/>
            <a:headEnd/>
            <a:tailEnd/>
          </a:ln>
          <a:effectLst/>
        </p:spPr>
      </p:pic>
      <p:pic>
        <p:nvPicPr>
          <p:cNvPr id="50180" name="Picture 4"/>
          <p:cNvPicPr>
            <a:picLocks noChangeAspect="1" noChangeArrowheads="1"/>
          </p:cNvPicPr>
          <p:nvPr/>
        </p:nvPicPr>
        <p:blipFill>
          <a:blip r:embed="rId4"/>
          <a:srcRect/>
          <a:stretch>
            <a:fillRect/>
          </a:stretch>
        </p:blipFill>
        <p:spPr bwMode="auto">
          <a:xfrm>
            <a:off x="3571868" y="4786322"/>
            <a:ext cx="2619375" cy="1743075"/>
          </a:xfrm>
          <a:prstGeom prst="rect">
            <a:avLst/>
          </a:prstGeom>
          <a:noFill/>
          <a:ln w="9525">
            <a:noFill/>
            <a:miter lim="800000"/>
            <a:headEnd/>
            <a:tailEnd/>
          </a:ln>
          <a:effectLst/>
        </p:spPr>
      </p:pic>
      <p:sp>
        <p:nvSpPr>
          <p:cNvPr id="5" name="Espace réservé du pied de page 4">
            <a:extLst>
              <a:ext uri="{FF2B5EF4-FFF2-40B4-BE49-F238E27FC236}">
                <a16:creationId xmlns:a16="http://schemas.microsoft.com/office/drawing/2014/main" id="{2F442383-FA5F-4298-89FC-B8524787F361}"/>
              </a:ext>
            </a:extLst>
          </p:cNvPr>
          <p:cNvSpPr>
            <a:spLocks noGrp="1"/>
          </p:cNvSpPr>
          <p:nvPr>
            <p:ph type="ftr" sz="quarter" idx="11"/>
          </p:nvPr>
        </p:nvSpPr>
        <p:spPr/>
        <p:txBody>
          <a:bodyPr/>
          <a:lstStyle/>
          <a:p>
            <a:endParaRPr lang="fr-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79712" y="692696"/>
            <a:ext cx="3879588" cy="646331"/>
          </a:xfrm>
          <a:prstGeom prst="rect">
            <a:avLst/>
          </a:prstGeom>
          <a:noFill/>
        </p:spPr>
        <p:txBody>
          <a:bodyPr wrap="none" rtlCol="0">
            <a:spAutoFit/>
          </a:bodyPr>
          <a:lstStyle/>
          <a:p>
            <a:r>
              <a:rPr lang="fr-BE" sz="3600" i="1" u="sng" dirty="0">
                <a:solidFill>
                  <a:srgbClr val="0000FF"/>
                </a:solidFill>
                <a:latin typeface="Comic Sans MS" pitchFamily="66" charset="0"/>
              </a:rPr>
              <a:t>Ordre du jour (1)</a:t>
            </a:r>
          </a:p>
        </p:txBody>
      </p:sp>
      <p:sp>
        <p:nvSpPr>
          <p:cNvPr id="7" name="ZoneTexte 6"/>
          <p:cNvSpPr txBox="1"/>
          <p:nvPr/>
        </p:nvSpPr>
        <p:spPr>
          <a:xfrm>
            <a:off x="226468" y="1484784"/>
            <a:ext cx="8404865" cy="4802405"/>
          </a:xfrm>
          <a:prstGeom prst="rect">
            <a:avLst/>
          </a:prstGeom>
          <a:noFill/>
        </p:spPr>
        <p:txBody>
          <a:bodyPr wrap="square" bIns="46800" spcCol="540000" rtlCol="0">
            <a:spAutoFit/>
          </a:bodyPr>
          <a:lstStyle/>
          <a:p>
            <a:pPr>
              <a:buFontTx/>
              <a:buChar char="-"/>
            </a:pPr>
            <a:r>
              <a:rPr lang="fr-BE" i="1" dirty="0">
                <a:solidFill>
                  <a:srgbClr val="0000FF"/>
                </a:solidFill>
                <a:latin typeface="Comic Sans MS" pitchFamily="66" charset="0"/>
              </a:rPr>
              <a:t> Une pensée pour nos défunts.</a:t>
            </a:r>
          </a:p>
          <a:p>
            <a:pPr>
              <a:buFontTx/>
              <a:buChar char="-"/>
            </a:pPr>
            <a:r>
              <a:rPr lang="fr-BE" i="1" dirty="0">
                <a:solidFill>
                  <a:srgbClr val="0000FF"/>
                </a:solidFill>
                <a:latin typeface="Comic Sans MS" pitchFamily="66" charset="0"/>
              </a:rPr>
              <a:t> 1 Approbation du procès-verbal de l’assemblée générale précédente 2021.</a:t>
            </a:r>
          </a:p>
          <a:p>
            <a:pPr>
              <a:buFontTx/>
              <a:buChar char="-"/>
            </a:pPr>
            <a:r>
              <a:rPr lang="fr-BE" i="1" dirty="0">
                <a:solidFill>
                  <a:srgbClr val="0000FF"/>
                </a:solidFill>
                <a:latin typeface="Comic Sans MS" pitchFamily="66" charset="0"/>
              </a:rPr>
              <a:t> 2 Rapport du secrétariat.</a:t>
            </a:r>
          </a:p>
          <a:p>
            <a:pPr>
              <a:buFontTx/>
              <a:buChar char="-"/>
            </a:pPr>
            <a:r>
              <a:rPr lang="fr-BE" i="1" dirty="0">
                <a:solidFill>
                  <a:srgbClr val="0000FF"/>
                </a:solidFill>
                <a:latin typeface="Comic Sans MS" pitchFamily="66" charset="0"/>
              </a:rPr>
              <a:t> 3 Rapport du trésorier.</a:t>
            </a:r>
          </a:p>
          <a:p>
            <a:pPr>
              <a:buFontTx/>
              <a:buChar char="-"/>
            </a:pPr>
            <a:r>
              <a:rPr lang="fr-BE" i="1" dirty="0">
                <a:solidFill>
                  <a:srgbClr val="0000FF"/>
                </a:solidFill>
                <a:latin typeface="Comic Sans MS" pitchFamily="66" charset="0"/>
              </a:rPr>
              <a:t> 4 Décharge des administrateurs et commissaires aux comptes</a:t>
            </a:r>
            <a:r>
              <a:rPr lang="fr-BE" b="1" i="1" u="sng" dirty="0">
                <a:solidFill>
                  <a:srgbClr val="0000FF"/>
                </a:solidFill>
                <a:latin typeface="Comic Sans MS" pitchFamily="66" charset="0"/>
              </a:rPr>
              <a:t>.</a:t>
            </a:r>
          </a:p>
          <a:p>
            <a:pPr>
              <a:buFontTx/>
              <a:buChar char="-"/>
            </a:pPr>
            <a:r>
              <a:rPr lang="fr-BE" i="1" dirty="0">
                <a:solidFill>
                  <a:srgbClr val="0000FF"/>
                </a:solidFill>
                <a:latin typeface="Comic Sans MS" pitchFamily="66" charset="0"/>
              </a:rPr>
              <a:t> 5 Désignation des commissaires aux comptes pour </a:t>
            </a:r>
          </a:p>
          <a:p>
            <a:r>
              <a:rPr lang="fr-BE" i="1" dirty="0">
                <a:solidFill>
                  <a:srgbClr val="0000FF"/>
                </a:solidFill>
                <a:latin typeface="Comic Sans MS" pitchFamily="66" charset="0"/>
              </a:rPr>
              <a:t>  l’exercice 2022 (02 effectifs et 01 suppléant).</a:t>
            </a:r>
          </a:p>
          <a:p>
            <a:pPr>
              <a:buFontTx/>
              <a:buChar char="-"/>
            </a:pPr>
            <a:r>
              <a:rPr lang="fr-BE" i="1" dirty="0">
                <a:solidFill>
                  <a:srgbClr val="0000FF"/>
                </a:solidFill>
                <a:latin typeface="Comic Sans MS" pitchFamily="66" charset="0"/>
              </a:rPr>
              <a:t> 6 Cotisation 2023   (12,00 € )</a:t>
            </a:r>
          </a:p>
          <a:p>
            <a:pPr>
              <a:buFontTx/>
              <a:buChar char="-"/>
            </a:pPr>
            <a:r>
              <a:rPr lang="fr-BE" i="1" dirty="0">
                <a:solidFill>
                  <a:srgbClr val="0000FF"/>
                </a:solidFill>
                <a:latin typeface="Comic Sans MS" pitchFamily="66" charset="0"/>
              </a:rPr>
              <a:t> 7 Membres d’Honneur</a:t>
            </a:r>
          </a:p>
          <a:p>
            <a:pPr>
              <a:buFontTx/>
              <a:buChar char="-"/>
            </a:pPr>
            <a:r>
              <a:rPr lang="fr-BE" i="1" dirty="0">
                <a:solidFill>
                  <a:srgbClr val="0000FF"/>
                </a:solidFill>
                <a:latin typeface="Comic Sans MS" pitchFamily="66" charset="0"/>
              </a:rPr>
              <a:t> 8 Nomination/renouvellement administrateurs.</a:t>
            </a:r>
          </a:p>
          <a:p>
            <a:pPr>
              <a:buFontTx/>
              <a:buChar char="-"/>
            </a:pPr>
            <a:r>
              <a:rPr lang="fr-BE" i="1" dirty="0">
                <a:solidFill>
                  <a:srgbClr val="0000FF"/>
                </a:solidFill>
                <a:latin typeface="Comic Sans MS" pitchFamily="66" charset="0"/>
              </a:rPr>
              <a:t>  9 Notification de la composition du CA.</a:t>
            </a:r>
          </a:p>
          <a:p>
            <a:pPr lvl="0">
              <a:buFontTx/>
              <a:buChar char="-"/>
            </a:pPr>
            <a:r>
              <a:rPr lang="fr-BE" b="1" i="1" dirty="0">
                <a:solidFill>
                  <a:srgbClr val="0000FF"/>
                </a:solidFill>
                <a:latin typeface="Comic Sans MS" pitchFamily="66" charset="0"/>
              </a:rPr>
              <a:t> </a:t>
            </a:r>
            <a:r>
              <a:rPr lang="fr-BE" i="1" dirty="0">
                <a:solidFill>
                  <a:srgbClr val="0000FF"/>
                </a:solidFill>
                <a:latin typeface="Comic Sans MS" pitchFamily="66" charset="0"/>
              </a:rPr>
              <a:t>10 Modifications des statuts et/ou du Règlement d’Ordre Intérieur (R.O.I)</a:t>
            </a:r>
          </a:p>
          <a:p>
            <a:pPr>
              <a:buFontTx/>
              <a:buChar char="-"/>
            </a:pPr>
            <a:r>
              <a:rPr lang="fr-BE" i="1" dirty="0">
                <a:solidFill>
                  <a:srgbClr val="0000FF"/>
                </a:solidFill>
                <a:latin typeface="Comic Sans MS" pitchFamily="66" charset="0"/>
              </a:rPr>
              <a:t> 11 Activités planifiées pour 2022.</a:t>
            </a:r>
          </a:p>
          <a:p>
            <a:pPr>
              <a:buFontTx/>
              <a:buChar char="-"/>
            </a:pPr>
            <a:r>
              <a:rPr lang="fr-BE" i="1" dirty="0">
                <a:solidFill>
                  <a:srgbClr val="0000FF"/>
                </a:solidFill>
                <a:latin typeface="Comic Sans MS" pitchFamily="66" charset="0"/>
              </a:rPr>
              <a:t> 12 Le site internet de l’Amicale 4 </a:t>
            </a:r>
            <a:r>
              <a:rPr lang="fr-BE" i="1" dirty="0" err="1">
                <a:solidFill>
                  <a:srgbClr val="0000FF"/>
                </a:solidFill>
                <a:latin typeface="Comic Sans MS" pitchFamily="66" charset="0"/>
              </a:rPr>
              <a:t>Gn</a:t>
            </a:r>
            <a:r>
              <a:rPr lang="fr-BE" i="1" dirty="0">
                <a:solidFill>
                  <a:srgbClr val="0000FF"/>
                </a:solidFill>
                <a:latin typeface="Comic Sans MS" pitchFamily="66" charset="0"/>
              </a:rPr>
              <a:t>.</a:t>
            </a:r>
          </a:p>
          <a:p>
            <a:pPr>
              <a:buFontTx/>
              <a:buChar char="-"/>
            </a:pPr>
            <a:r>
              <a:rPr lang="fr-BE" i="1" dirty="0">
                <a:solidFill>
                  <a:srgbClr val="0000FF"/>
                </a:solidFill>
                <a:latin typeface="Comic Sans MS" pitchFamily="66" charset="0"/>
              </a:rPr>
              <a:t> 13 Questions orales et écrites.</a:t>
            </a:r>
          </a:p>
          <a:p>
            <a:pPr>
              <a:buFontTx/>
              <a:buChar char="-"/>
            </a:pPr>
            <a:r>
              <a:rPr lang="fr-BE" i="1" dirty="0">
                <a:solidFill>
                  <a:srgbClr val="0000FF"/>
                </a:solidFill>
                <a:latin typeface="Comic Sans MS" pitchFamily="66" charset="0"/>
              </a:rPr>
              <a:t> 14 Résolutions et clôture de l’AG.</a:t>
            </a:r>
          </a:p>
          <a:p>
            <a:pPr>
              <a:buFontTx/>
              <a:buChar char="-"/>
            </a:pPr>
            <a:endParaRPr lang="fr-BE" b="1" i="1" u="sng" dirty="0">
              <a:solidFill>
                <a:srgbClr val="0000FF"/>
              </a:solidFill>
              <a:latin typeface="Comic Sans MS" pitchFamily="66" charset="0"/>
            </a:endParaRPr>
          </a:p>
        </p:txBody>
      </p:sp>
      <p:sp>
        <p:nvSpPr>
          <p:cNvPr id="4" name="Espace réservé du numéro de diapositive 3"/>
          <p:cNvSpPr>
            <a:spLocks noGrp="1"/>
          </p:cNvSpPr>
          <p:nvPr>
            <p:ph type="sldNum" sz="quarter" idx="12"/>
          </p:nvPr>
        </p:nvSpPr>
        <p:spPr/>
        <p:txBody>
          <a:bodyPr/>
          <a:lstStyle/>
          <a:p>
            <a:fld id="{D7C119D3-B58D-46FA-B0B3-B02207F6499F}" type="slidenum">
              <a:rPr lang="fr-BE" smtClean="0"/>
              <a:pPr/>
              <a:t>2</a:t>
            </a:fld>
            <a:endParaRPr lang="fr-BE"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500174"/>
            <a:ext cx="3286148" cy="1000132"/>
          </a:xfrm>
        </p:spPr>
        <p:txBody>
          <a:bodyPr>
            <a:normAutofit/>
          </a:bodyPr>
          <a:lstStyle/>
          <a:p>
            <a:r>
              <a:rPr lang="fr-BE" sz="2400" i="1" cap="none" dirty="0">
                <a:solidFill>
                  <a:srgbClr val="000000"/>
                </a:solidFill>
                <a:latin typeface="Comic Sans MS" pitchFamily="66" charset="0"/>
              </a:rPr>
              <a:t>Pas de changement  </a:t>
            </a:r>
          </a:p>
        </p:txBody>
      </p:sp>
      <p:sp>
        <p:nvSpPr>
          <p:cNvPr id="3" name="Content Placeholder 2"/>
          <p:cNvSpPr>
            <a:spLocks noGrp="1"/>
          </p:cNvSpPr>
          <p:nvPr>
            <p:ph idx="1"/>
          </p:nvPr>
        </p:nvSpPr>
        <p:spPr>
          <a:xfrm>
            <a:off x="533400" y="533400"/>
            <a:ext cx="6554867" cy="1252526"/>
          </a:xfrm>
        </p:spPr>
        <p:txBody>
          <a:bodyPr/>
          <a:lstStyle/>
          <a:p>
            <a:pPr lvl="0" algn="ctr">
              <a:buNone/>
            </a:pPr>
            <a:r>
              <a:rPr lang="fr-BE" sz="3600" i="1" u="sng" dirty="0">
                <a:solidFill>
                  <a:srgbClr val="0000FF"/>
                </a:solidFill>
                <a:latin typeface="Comic Sans MS" pitchFamily="66" charset="0"/>
              </a:rPr>
              <a:t>6 – Cotisation 2023</a:t>
            </a:r>
            <a:endParaRPr lang="fr-BE" sz="3600" i="1" u="sng" dirty="0"/>
          </a:p>
          <a:p>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20</a:t>
            </a:fld>
            <a:endParaRPr lang="fr-BE" dirty="0"/>
          </a:p>
        </p:txBody>
      </p:sp>
      <p:sp>
        <p:nvSpPr>
          <p:cNvPr id="9" name="TextBox 8"/>
          <p:cNvSpPr txBox="1"/>
          <p:nvPr/>
        </p:nvSpPr>
        <p:spPr>
          <a:xfrm>
            <a:off x="2571736" y="2357430"/>
            <a:ext cx="3387466" cy="1200329"/>
          </a:xfrm>
          <a:prstGeom prst="rect">
            <a:avLst/>
          </a:prstGeom>
          <a:noFill/>
        </p:spPr>
        <p:txBody>
          <a:bodyPr wrap="none" rtlCol="0">
            <a:spAutoFit/>
          </a:bodyPr>
          <a:lstStyle/>
          <a:p>
            <a:r>
              <a:rPr lang="fr-BE" sz="7200" i="1" dirty="0">
                <a:solidFill>
                  <a:srgbClr val="0000FF"/>
                </a:solidFill>
                <a:latin typeface="Comic Sans MS" pitchFamily="66" charset="0"/>
              </a:rPr>
              <a:t>12,00 €</a:t>
            </a:r>
          </a:p>
        </p:txBody>
      </p:sp>
      <p:pic>
        <p:nvPicPr>
          <p:cNvPr id="5017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58016" y="1857364"/>
            <a:ext cx="2028825" cy="2257425"/>
          </a:xfrm>
          <a:prstGeom prst="rect">
            <a:avLst/>
          </a:prstGeom>
          <a:noFill/>
          <a:ln w="9525">
            <a:noFill/>
            <a:miter lim="800000"/>
            <a:headEnd/>
            <a:tailEnd/>
          </a:ln>
          <a:effectLst/>
        </p:spPr>
      </p:pic>
      <p:pic>
        <p:nvPicPr>
          <p:cNvPr id="50181" name="Picture 5"/>
          <p:cNvPicPr>
            <a:picLocks noChangeAspect="1" noChangeArrowheads="1"/>
          </p:cNvPicPr>
          <p:nvPr/>
        </p:nvPicPr>
        <p:blipFill>
          <a:blip r:embed="rId3" cstate="print">
            <a:clrChange>
              <a:clrFrom>
                <a:srgbClr val="ECECEC"/>
              </a:clrFrom>
              <a:clrTo>
                <a:srgbClr val="ECECEC">
                  <a:alpha val="0"/>
                </a:srgbClr>
              </a:clrTo>
            </a:clrChange>
          </a:blip>
          <a:srcRect/>
          <a:stretch>
            <a:fillRect/>
          </a:stretch>
        </p:blipFill>
        <p:spPr bwMode="auto">
          <a:xfrm>
            <a:off x="1785918" y="4714884"/>
            <a:ext cx="2814828" cy="1571612"/>
          </a:xfrm>
          <a:prstGeom prst="rect">
            <a:avLst/>
          </a:prstGeom>
          <a:noFill/>
          <a:ln w="9525">
            <a:noFill/>
            <a:miter lim="800000"/>
            <a:headEnd/>
            <a:tailEnd/>
          </a:ln>
          <a:effectLst/>
        </p:spPr>
      </p:pic>
      <p:pic>
        <p:nvPicPr>
          <p:cNvPr id="5120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14942" y="5161362"/>
            <a:ext cx="1928826" cy="108496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9">
                                            <p:txEl>
                                              <p:pRg st="0" end="0"/>
                                            </p:txEl>
                                          </p:spTgt>
                                        </p:tgtEl>
                                        <p:attrNameLst>
                                          <p:attrName>style.color</p:attrName>
                                        </p:attrNameLst>
                                      </p:cBhvr>
                                      <p:by>
                                        <p:hsl h="-7200000" s="0" l="0"/>
                                      </p:by>
                                    </p:animClr>
                                    <p:animClr clrSpc="hsl" dir="cw">
                                      <p:cBhvr>
                                        <p:cTn id="7" dur="500" fill="hold"/>
                                        <p:tgtEl>
                                          <p:spTgt spid="9">
                                            <p:txEl>
                                              <p:pRg st="0" end="0"/>
                                            </p:txEl>
                                          </p:spTgt>
                                        </p:tgtEl>
                                        <p:attrNameLst>
                                          <p:attrName>fillcolor</p:attrName>
                                        </p:attrNameLst>
                                      </p:cBhvr>
                                      <p:by>
                                        <p:hsl h="-7200000" s="0" l="0"/>
                                      </p:by>
                                    </p:animClr>
                                    <p:animClr clrSpc="hsl" dir="cw">
                                      <p:cBhvr>
                                        <p:cTn id="8" dur="500" fill="hold"/>
                                        <p:tgtEl>
                                          <p:spTgt spid="9">
                                            <p:txEl>
                                              <p:pRg st="0" end="0"/>
                                            </p:txEl>
                                          </p:spTgt>
                                        </p:tgtEl>
                                        <p:attrNameLst>
                                          <p:attrName>stroke.color</p:attrName>
                                        </p:attrNameLst>
                                      </p:cBhvr>
                                      <p:by>
                                        <p:hsl h="-7200000" s="0" l="0"/>
                                      </p:by>
                                    </p:animClr>
                                    <p:set>
                                      <p:cBhvr>
                                        <p:cTn id="9"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7010"/>
            <a:ext cx="7488706" cy="1714488"/>
          </a:xfrm>
        </p:spPr>
        <p:txBody>
          <a:bodyPr/>
          <a:lstStyle/>
          <a:p>
            <a:pPr lvl="0">
              <a:buNone/>
            </a:pPr>
            <a:r>
              <a:rPr lang="fr-BE" sz="3600" i="1" u="sng" dirty="0">
                <a:solidFill>
                  <a:srgbClr val="0000FF"/>
                </a:solidFill>
                <a:latin typeface="Comic Sans MS" pitchFamily="66" charset="0"/>
              </a:rPr>
              <a:t>7 – Membres d’HONNEUR 2021</a:t>
            </a:r>
            <a:endParaRPr lang="fr-BE" sz="3600" i="1" u="sng" dirty="0"/>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21</a:t>
            </a:fld>
            <a:endParaRPr lang="fr-BE" dirty="0"/>
          </a:p>
        </p:txBody>
      </p:sp>
      <p:sp>
        <p:nvSpPr>
          <p:cNvPr id="8" name="TextBox 7"/>
          <p:cNvSpPr txBox="1"/>
          <p:nvPr/>
        </p:nvSpPr>
        <p:spPr>
          <a:xfrm>
            <a:off x="227912" y="1309840"/>
            <a:ext cx="7843814" cy="3785652"/>
          </a:xfrm>
          <a:prstGeom prst="rect">
            <a:avLst/>
          </a:prstGeom>
          <a:noFill/>
        </p:spPr>
        <p:txBody>
          <a:bodyPr wrap="none" rtlCol="0">
            <a:spAutoFit/>
          </a:bodyPr>
          <a:lstStyle/>
          <a:p>
            <a:endParaRPr lang="fr-BE" sz="2400" i="1" dirty="0">
              <a:solidFill>
                <a:srgbClr val="0000FF"/>
              </a:solidFill>
              <a:latin typeface="Comic Sans MS" pitchFamily="66" charset="0"/>
            </a:endParaRPr>
          </a:p>
          <a:p>
            <a:endParaRPr lang="fr-BE" sz="2400" i="1" dirty="0">
              <a:solidFill>
                <a:srgbClr val="0000FF"/>
              </a:solidFill>
              <a:latin typeface="Comic Sans MS" pitchFamily="66" charset="0"/>
            </a:endParaRPr>
          </a:p>
          <a:p>
            <a:r>
              <a:rPr lang="fr-BE" sz="2400" i="1" dirty="0">
                <a:solidFill>
                  <a:srgbClr val="0000FF"/>
                </a:solidFill>
                <a:latin typeface="Comic Sans MS" pitchFamily="66" charset="0"/>
              </a:rPr>
              <a:t>Sur décision du conseil d’administration, </a:t>
            </a:r>
          </a:p>
          <a:p>
            <a:endParaRPr lang="fr-BE" sz="2400" i="1" dirty="0">
              <a:solidFill>
                <a:srgbClr val="0000FF"/>
              </a:solidFill>
              <a:latin typeface="Comic Sans MS" pitchFamily="66" charset="0"/>
            </a:endParaRPr>
          </a:p>
          <a:p>
            <a:r>
              <a:rPr lang="fr-BE" sz="2400" i="1" dirty="0">
                <a:solidFill>
                  <a:srgbClr val="0000FF"/>
                </a:solidFill>
                <a:latin typeface="Comic Sans MS" pitchFamily="66" charset="0"/>
              </a:rPr>
              <a:t>-Monsieur Jean-Marie DUPRE est désigné comme</a:t>
            </a:r>
          </a:p>
          <a:p>
            <a:r>
              <a:rPr lang="fr-BE" sz="2400" i="1" dirty="0">
                <a:solidFill>
                  <a:srgbClr val="0000FF"/>
                </a:solidFill>
                <a:latin typeface="Comic Sans MS" pitchFamily="66" charset="0"/>
              </a:rPr>
              <a:t>« membre d’HONNEUR » en 2021. </a:t>
            </a:r>
          </a:p>
          <a:p>
            <a:endParaRPr lang="fr-BE" sz="2400" i="1" dirty="0">
              <a:solidFill>
                <a:srgbClr val="0000FF"/>
              </a:solidFill>
              <a:latin typeface="Comic Sans MS" pitchFamily="66" charset="0"/>
            </a:endParaRPr>
          </a:p>
          <a:p>
            <a:endParaRPr lang="fr-BE" sz="2400" i="1" dirty="0">
              <a:solidFill>
                <a:srgbClr val="0000FF"/>
              </a:solidFill>
              <a:latin typeface="Comic Sans MS" pitchFamily="66" charset="0"/>
            </a:endParaRPr>
          </a:p>
          <a:p>
            <a:r>
              <a:rPr lang="fr-BE" sz="2400" i="1" dirty="0">
                <a:solidFill>
                  <a:srgbClr val="0000FF"/>
                </a:solidFill>
                <a:latin typeface="Comic Sans MS" pitchFamily="66" charset="0"/>
              </a:rPr>
              <a:t>- Monsieur Jean-Marc Wuillaume est désigné, à titre </a:t>
            </a:r>
            <a:br>
              <a:rPr lang="fr-BE" sz="2400" i="1" dirty="0">
                <a:solidFill>
                  <a:srgbClr val="0000FF"/>
                </a:solidFill>
                <a:latin typeface="Comic Sans MS" pitchFamily="66" charset="0"/>
              </a:rPr>
            </a:br>
            <a:r>
              <a:rPr lang="fr-BE" sz="2400" i="1" dirty="0">
                <a:solidFill>
                  <a:srgbClr val="0000FF"/>
                </a:solidFill>
                <a:latin typeface="Comic Sans MS" pitchFamily="66" charset="0"/>
              </a:rPr>
              <a:t>posthume, comme « membre d’HONNEUR » en 2021.</a:t>
            </a:r>
          </a:p>
        </p:txBody>
      </p:sp>
      <p:sp>
        <p:nvSpPr>
          <p:cNvPr id="11" name="Rectangle 10"/>
          <p:cNvSpPr/>
          <p:nvPr/>
        </p:nvSpPr>
        <p:spPr>
          <a:xfrm>
            <a:off x="1691680" y="4780506"/>
            <a:ext cx="7215206" cy="369332"/>
          </a:xfrm>
          <a:prstGeom prst="rect">
            <a:avLst/>
          </a:prstGeom>
        </p:spPr>
        <p:txBody>
          <a:bodyPr wrap="square">
            <a:spAutoFit/>
          </a:bodyPr>
          <a:lstStyle/>
          <a:p>
            <a:r>
              <a:rPr lang="fr-BE" i="1" dirty="0">
                <a:solidFill>
                  <a:srgbClr val="0000FF"/>
                </a:solidFill>
                <a:latin typeface="Comic Sans MS" pitchFamily="66" charset="0"/>
              </a:rPr>
              <a:t>.</a:t>
            </a:r>
          </a:p>
        </p:txBody>
      </p:sp>
      <p:pic>
        <p:nvPicPr>
          <p:cNvPr id="10" name="Image 15" descr="Description : Dupre">
            <a:extLst>
              <a:ext uri="{FF2B5EF4-FFF2-40B4-BE49-F238E27FC236}">
                <a16:creationId xmlns:a16="http://schemas.microsoft.com/office/drawing/2014/main" id="{60EECBC5-742B-40B1-8FA9-81F4121D930F}"/>
              </a:ext>
            </a:extLst>
          </p:cNvPr>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5508104" y="3140968"/>
            <a:ext cx="640480" cy="828362"/>
          </a:xfrm>
          <a:prstGeom prst="rect">
            <a:avLst/>
          </a:prstGeom>
          <a:noFill/>
          <a:ln>
            <a:noFill/>
          </a:ln>
        </p:spPr>
      </p:pic>
      <p:pic>
        <p:nvPicPr>
          <p:cNvPr id="2050" name="Picture 2" descr="Livraison de fleurs en Belgique et à l'international ">
            <a:extLst>
              <a:ext uri="{FF2B5EF4-FFF2-40B4-BE49-F238E27FC236}">
                <a16:creationId xmlns:a16="http://schemas.microsoft.com/office/drawing/2014/main" id="{3CBBEC34-4D36-4F72-B054-DE1CFE069B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667" y="5548160"/>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5.jpeg">
            <a:extLst>
              <a:ext uri="{FF2B5EF4-FFF2-40B4-BE49-F238E27FC236}">
                <a16:creationId xmlns:a16="http://schemas.microsoft.com/office/drawing/2014/main" id="{31FF3C02-34E9-4271-BAD8-47C56333DE7A}"/>
              </a:ext>
            </a:extLst>
          </p:cNvPr>
          <p:cNvPicPr>
            <a:picLocks noChangeAspect="1"/>
          </p:cNvPicPr>
          <p:nvPr/>
        </p:nvPicPr>
        <p:blipFill>
          <a:blip r:embed="rId4" cstate="print"/>
          <a:stretch>
            <a:fillRect/>
          </a:stretch>
        </p:blipFill>
        <p:spPr>
          <a:xfrm>
            <a:off x="5520618" y="5183986"/>
            <a:ext cx="887730" cy="10318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384"/>
            <a:ext cx="7774426" cy="1714488"/>
          </a:xfrm>
        </p:spPr>
        <p:txBody>
          <a:bodyPr>
            <a:normAutofit/>
          </a:bodyPr>
          <a:lstStyle/>
          <a:p>
            <a:pPr lvl="0">
              <a:buNone/>
            </a:pPr>
            <a:r>
              <a:rPr lang="fr-BE" sz="2800" i="1" u="sng" dirty="0">
                <a:solidFill>
                  <a:srgbClr val="0000FF"/>
                </a:solidFill>
                <a:latin typeface="Comic Sans MS" pitchFamily="66" charset="0"/>
              </a:rPr>
              <a:t>8 – Nominations de nouveaux Administrateurs et renouvellement de mandat d’Administrateurs</a:t>
            </a:r>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22</a:t>
            </a:fld>
            <a:endParaRPr lang="fr-BE" dirty="0"/>
          </a:p>
        </p:txBody>
      </p:sp>
      <p:sp>
        <p:nvSpPr>
          <p:cNvPr id="8" name="TextBox 7"/>
          <p:cNvSpPr txBox="1"/>
          <p:nvPr/>
        </p:nvSpPr>
        <p:spPr>
          <a:xfrm>
            <a:off x="611560" y="2099775"/>
            <a:ext cx="7386044" cy="5519460"/>
          </a:xfrm>
          <a:prstGeom prst="rect">
            <a:avLst/>
          </a:prstGeom>
          <a:noFill/>
        </p:spPr>
        <p:txBody>
          <a:bodyPr wrap="square" rtlCol="0">
            <a:spAutoFit/>
          </a:bodyPr>
          <a:lstStyle/>
          <a:p>
            <a:pPr marL="457200">
              <a:spcAft>
                <a:spcPts val="1000"/>
              </a:spcAft>
            </a:pPr>
            <a:r>
              <a:rPr lang="fr-BE" sz="2400" i="1" dirty="0">
                <a:solidFill>
                  <a:srgbClr val="0000FF"/>
                </a:solidFill>
                <a:latin typeface="Comic Sans MS" pitchFamily="66" charset="0"/>
              </a:rPr>
              <a:t>Le conseil d’administration est favorable au  renouvellement des mandats suivants en tant qu’administrateur pour la durée statutaire de cinq ans, prenant fin à l'issue de l'Assemblée Générale ordinaire de 2027:</a:t>
            </a:r>
          </a:p>
          <a:p>
            <a:pPr marL="457200">
              <a:spcAft>
                <a:spcPts val="1000"/>
              </a:spcAft>
            </a:pPr>
            <a:r>
              <a:rPr lang="fr-BE" sz="2400" i="1" dirty="0">
                <a:solidFill>
                  <a:srgbClr val="0000FF"/>
                </a:solidFill>
                <a:latin typeface="Comic Sans MS" pitchFamily="66" charset="0"/>
              </a:rPr>
              <a:t>Jean-Paul </a:t>
            </a:r>
            <a:r>
              <a:rPr lang="fr-BE" sz="2400" i="1" dirty="0" err="1">
                <a:solidFill>
                  <a:srgbClr val="0000FF"/>
                </a:solidFill>
                <a:latin typeface="Comic Sans MS" pitchFamily="66" charset="0"/>
              </a:rPr>
              <a:t>Hames</a:t>
            </a:r>
            <a:r>
              <a:rPr lang="fr-BE" sz="2400" i="1" dirty="0">
                <a:solidFill>
                  <a:srgbClr val="0000FF"/>
                </a:solidFill>
                <a:latin typeface="Comic Sans MS" pitchFamily="66" charset="0"/>
              </a:rPr>
              <a:t>, Marc Jacoby, Daniel </a:t>
            </a:r>
            <a:r>
              <a:rPr lang="fr-BE" sz="2400" i="1" dirty="0" err="1">
                <a:solidFill>
                  <a:srgbClr val="0000FF"/>
                </a:solidFill>
                <a:latin typeface="Comic Sans MS" pitchFamily="66" charset="0"/>
              </a:rPr>
              <a:t>Cleda</a:t>
            </a:r>
            <a:r>
              <a:rPr lang="fr-BE" sz="2400" i="1" dirty="0">
                <a:solidFill>
                  <a:srgbClr val="0000FF"/>
                </a:solidFill>
                <a:latin typeface="Comic Sans MS" pitchFamily="66" charset="0"/>
              </a:rPr>
              <a:t>, Patrice Dautrebande, Jean-Marie Dupré et Alain Lefevre.</a:t>
            </a:r>
          </a:p>
          <a:p>
            <a:endParaRPr lang="fr-BE" sz="2400" i="1" dirty="0">
              <a:solidFill>
                <a:srgbClr val="0000FF"/>
              </a:solidFill>
              <a:latin typeface="Comic Sans MS" pitchFamily="66" charset="0"/>
            </a:endParaRPr>
          </a:p>
          <a:p>
            <a:endParaRPr lang="fr-BE" sz="2400" i="1" dirty="0">
              <a:solidFill>
                <a:srgbClr val="0000FF"/>
              </a:solidFill>
              <a:latin typeface="Comic Sans MS" pitchFamily="66" charset="0"/>
            </a:endParaRPr>
          </a:p>
          <a:p>
            <a:endParaRPr lang="fr-BE" sz="2400" i="1" dirty="0">
              <a:solidFill>
                <a:srgbClr val="0000FF"/>
              </a:solidFill>
              <a:latin typeface="Comic Sans MS" pitchFamily="66" charset="0"/>
            </a:endParaRPr>
          </a:p>
          <a:p>
            <a:endParaRPr lang="fr-BE" sz="2400" i="1" dirty="0">
              <a:solidFill>
                <a:srgbClr val="0000FF"/>
              </a:solidFill>
              <a:latin typeface="Comic Sans MS" pitchFamily="66" charset="0"/>
            </a:endParaRPr>
          </a:p>
          <a:p>
            <a:endParaRPr lang="fr-BE" sz="2400" i="1" dirty="0">
              <a:solidFill>
                <a:srgbClr val="0000FF"/>
              </a:solidFill>
              <a:latin typeface="Comic Sans MS" pitchFamily="66" charset="0"/>
            </a:endParaRPr>
          </a:p>
          <a:p>
            <a:endParaRPr lang="fr-BE" sz="2400" i="1" dirty="0">
              <a:solidFill>
                <a:srgbClr val="0000FF"/>
              </a:solidFill>
              <a:latin typeface="Comic Sans MS" pitchFamily="66" charset="0"/>
            </a:endParaRPr>
          </a:p>
        </p:txBody>
      </p:sp>
      <p:sp>
        <p:nvSpPr>
          <p:cNvPr id="11" name="Rectangle 10"/>
          <p:cNvSpPr/>
          <p:nvPr/>
        </p:nvSpPr>
        <p:spPr>
          <a:xfrm>
            <a:off x="1691680" y="4780506"/>
            <a:ext cx="7215206" cy="369332"/>
          </a:xfrm>
          <a:prstGeom prst="rect">
            <a:avLst/>
          </a:prstGeom>
        </p:spPr>
        <p:txBody>
          <a:bodyPr wrap="square">
            <a:spAutoFit/>
          </a:bodyPr>
          <a:lstStyle/>
          <a:p>
            <a:r>
              <a:rPr lang="fr-BE" i="1" dirty="0">
                <a:solidFill>
                  <a:srgbClr val="0000FF"/>
                </a:solidFill>
                <a:latin typeface="Comic Sans MS" pitchFamily="66" charset="0"/>
              </a:rPr>
              <a:t>.</a:t>
            </a:r>
          </a:p>
        </p:txBody>
      </p:sp>
    </p:spTree>
    <p:extLst>
      <p:ext uri="{BB962C8B-B14F-4D97-AF65-F5344CB8AC3E}">
        <p14:creationId xmlns:p14="http://schemas.microsoft.com/office/powerpoint/2010/main" val="4127947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0"/>
            <a:ext cx="6554867" cy="1538278"/>
          </a:xfrm>
        </p:spPr>
        <p:txBody>
          <a:bodyPr>
            <a:normAutofit/>
          </a:bodyPr>
          <a:lstStyle/>
          <a:p>
            <a:pPr algn="ctr">
              <a:buNone/>
            </a:pPr>
            <a:r>
              <a:rPr lang="fr-BE" sz="3600" i="1" u="sng" dirty="0">
                <a:solidFill>
                  <a:srgbClr val="0000FF"/>
                </a:solidFill>
                <a:latin typeface="Comic Sans MS" pitchFamily="66" charset="0"/>
              </a:rPr>
              <a:t>9 – 1  Notification de la composition du CA</a:t>
            </a:r>
            <a:endParaRPr lang="fr-BE" sz="3600" u="sng"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23</a:t>
            </a:fld>
            <a:endParaRPr lang="fr-BE" dirty="0"/>
          </a:p>
        </p:txBody>
      </p:sp>
      <p:graphicFrame>
        <p:nvGraphicFramePr>
          <p:cNvPr id="5" name="Table 4"/>
          <p:cNvGraphicFramePr>
            <a:graphicFrameLocks noGrp="1"/>
          </p:cNvGraphicFramePr>
          <p:nvPr>
            <p:extLst>
              <p:ext uri="{D42A27DB-BD31-4B8C-83A1-F6EECF244321}">
                <p14:modId xmlns:p14="http://schemas.microsoft.com/office/powerpoint/2010/main" val="944647619"/>
              </p:ext>
            </p:extLst>
          </p:nvPr>
        </p:nvGraphicFramePr>
        <p:xfrm>
          <a:off x="1928794" y="1785926"/>
          <a:ext cx="6786609" cy="4028440"/>
        </p:xfrm>
        <a:graphic>
          <a:graphicData uri="http://schemas.openxmlformats.org/drawingml/2006/table">
            <a:tbl>
              <a:tblPr firstRow="1" bandRow="1">
                <a:tableStyleId>{5C22544A-7EE6-4342-B048-85BDC9FD1C3A}</a:tableStyleId>
              </a:tblPr>
              <a:tblGrid>
                <a:gridCol w="2262203">
                  <a:extLst>
                    <a:ext uri="{9D8B030D-6E8A-4147-A177-3AD203B41FA5}">
                      <a16:colId xmlns:a16="http://schemas.microsoft.com/office/drawing/2014/main" val="20000"/>
                    </a:ext>
                  </a:extLst>
                </a:gridCol>
                <a:gridCol w="2262203">
                  <a:extLst>
                    <a:ext uri="{9D8B030D-6E8A-4147-A177-3AD203B41FA5}">
                      <a16:colId xmlns:a16="http://schemas.microsoft.com/office/drawing/2014/main" val="20001"/>
                    </a:ext>
                  </a:extLst>
                </a:gridCol>
                <a:gridCol w="2262203">
                  <a:extLst>
                    <a:ext uri="{9D8B030D-6E8A-4147-A177-3AD203B41FA5}">
                      <a16:colId xmlns:a16="http://schemas.microsoft.com/office/drawing/2014/main" val="20002"/>
                    </a:ext>
                  </a:extLst>
                </a:gridCol>
              </a:tblGrid>
              <a:tr h="370840">
                <a:tc>
                  <a:txBody>
                    <a:bodyPr/>
                    <a:lstStyle/>
                    <a:p>
                      <a:pPr algn="ctr"/>
                      <a:r>
                        <a:rPr lang="fr-BE" i="1" dirty="0">
                          <a:solidFill>
                            <a:srgbClr val="000000"/>
                          </a:solidFill>
                        </a:rPr>
                        <a:t>Nom</a:t>
                      </a:r>
                    </a:p>
                  </a:txBody>
                  <a:tcPr/>
                </a:tc>
                <a:tc>
                  <a:txBody>
                    <a:bodyPr/>
                    <a:lstStyle/>
                    <a:p>
                      <a:pPr algn="ctr"/>
                      <a:r>
                        <a:rPr lang="fr-BE" i="1" dirty="0">
                          <a:solidFill>
                            <a:srgbClr val="000000"/>
                          </a:solidFill>
                        </a:rPr>
                        <a:t>Prénom</a:t>
                      </a:r>
                    </a:p>
                  </a:txBody>
                  <a:tcPr/>
                </a:tc>
                <a:tc>
                  <a:txBody>
                    <a:bodyPr/>
                    <a:lstStyle/>
                    <a:p>
                      <a:pPr algn="ctr"/>
                      <a:r>
                        <a:rPr lang="fr-BE" i="1" dirty="0">
                          <a:solidFill>
                            <a:srgbClr val="000000"/>
                          </a:solidFill>
                        </a:rPr>
                        <a:t>Fonction</a:t>
                      </a:r>
                    </a:p>
                  </a:txBody>
                  <a:tcPr/>
                </a:tc>
                <a:extLst>
                  <a:ext uri="{0D108BD9-81ED-4DB2-BD59-A6C34878D82A}">
                    <a16:rowId xmlns:a16="http://schemas.microsoft.com/office/drawing/2014/main" val="10000"/>
                  </a:ext>
                </a:extLst>
              </a:tr>
              <a:tr h="370840">
                <a:tc>
                  <a:txBody>
                    <a:bodyPr/>
                    <a:lstStyle/>
                    <a:p>
                      <a:endParaRPr lang="fr-BE" i="1" dirty="0">
                        <a:solidFill>
                          <a:srgbClr val="000000"/>
                        </a:solidFill>
                      </a:endParaRPr>
                    </a:p>
                    <a:p>
                      <a:r>
                        <a:rPr lang="fr-BE" i="1" dirty="0" err="1">
                          <a:solidFill>
                            <a:srgbClr val="000000"/>
                          </a:solidFill>
                        </a:rPr>
                        <a:t>Reinders</a:t>
                      </a:r>
                      <a:r>
                        <a:rPr lang="fr-BE" i="1" dirty="0">
                          <a:solidFill>
                            <a:srgbClr val="000000"/>
                          </a:solidFill>
                        </a:rPr>
                        <a:t> (?)</a:t>
                      </a:r>
                    </a:p>
                  </a:txBody>
                  <a:tcPr/>
                </a:tc>
                <a:tc>
                  <a:txBody>
                    <a:bodyPr/>
                    <a:lstStyle/>
                    <a:p>
                      <a:endParaRPr lang="fr-BE" i="1" dirty="0">
                        <a:solidFill>
                          <a:srgbClr val="000000"/>
                        </a:solidFill>
                      </a:endParaRPr>
                    </a:p>
                    <a:p>
                      <a:r>
                        <a:rPr lang="fr-BE" i="1" dirty="0">
                          <a:solidFill>
                            <a:srgbClr val="000000"/>
                          </a:solidFill>
                        </a:rPr>
                        <a:t>Georges </a:t>
                      </a:r>
                    </a:p>
                  </a:txBody>
                  <a:tcPr/>
                </a:tc>
                <a:tc>
                  <a:txBody>
                    <a:bodyPr/>
                    <a:lstStyle/>
                    <a:p>
                      <a:endParaRPr lang="fr-BE" i="1" dirty="0">
                        <a:solidFill>
                          <a:srgbClr val="000000"/>
                        </a:solidFill>
                      </a:endParaRPr>
                    </a:p>
                    <a:p>
                      <a:r>
                        <a:rPr lang="fr-BE" i="1" dirty="0">
                          <a:solidFill>
                            <a:srgbClr val="000000"/>
                          </a:solidFill>
                        </a:rPr>
                        <a:t>Président </a:t>
                      </a:r>
                    </a:p>
                    <a:p>
                      <a:endParaRPr lang="fr-BE" i="1" dirty="0">
                        <a:solidFill>
                          <a:srgbClr val="000000"/>
                        </a:solidFill>
                      </a:endParaRPr>
                    </a:p>
                  </a:txBody>
                  <a:tcPr/>
                </a:tc>
                <a:extLst>
                  <a:ext uri="{0D108BD9-81ED-4DB2-BD59-A6C34878D82A}">
                    <a16:rowId xmlns:a16="http://schemas.microsoft.com/office/drawing/2014/main" val="10001"/>
                  </a:ext>
                </a:extLst>
              </a:tr>
              <a:tr h="370840">
                <a:tc>
                  <a:txBody>
                    <a:bodyPr/>
                    <a:lstStyle/>
                    <a:p>
                      <a:endParaRPr lang="fr-BE" i="1" dirty="0">
                        <a:solidFill>
                          <a:srgbClr val="000000"/>
                        </a:solidFill>
                      </a:endParaRPr>
                    </a:p>
                    <a:p>
                      <a:r>
                        <a:rPr lang="fr-BE" i="1" dirty="0" err="1">
                          <a:solidFill>
                            <a:srgbClr val="000000"/>
                          </a:solidFill>
                        </a:rPr>
                        <a:t>Hames</a:t>
                      </a:r>
                      <a:endParaRPr lang="fr-BE" i="1" dirty="0">
                        <a:solidFill>
                          <a:srgbClr val="000000"/>
                        </a:solidFill>
                      </a:endParaRPr>
                    </a:p>
                    <a:p>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Jean-Paul</a:t>
                      </a:r>
                    </a:p>
                  </a:txBody>
                  <a:tcPr/>
                </a:tc>
                <a:tc>
                  <a:txBody>
                    <a:bodyPr/>
                    <a:lstStyle/>
                    <a:p>
                      <a:endParaRPr lang="fr-BE" i="1" dirty="0">
                        <a:solidFill>
                          <a:srgbClr val="000000"/>
                        </a:solidFill>
                      </a:endParaRPr>
                    </a:p>
                    <a:p>
                      <a:r>
                        <a:rPr lang="fr-BE" i="1" dirty="0" err="1">
                          <a:solidFill>
                            <a:srgbClr val="000000"/>
                          </a:solidFill>
                        </a:rPr>
                        <a:t>Vice-Président</a:t>
                      </a:r>
                      <a:endParaRPr lang="fr-BE" i="1" dirty="0">
                        <a:solidFill>
                          <a:srgbClr val="000000"/>
                        </a:solidFill>
                      </a:endParaRPr>
                    </a:p>
                  </a:txBody>
                  <a:tcPr/>
                </a:tc>
                <a:extLst>
                  <a:ext uri="{0D108BD9-81ED-4DB2-BD59-A6C34878D82A}">
                    <a16:rowId xmlns:a16="http://schemas.microsoft.com/office/drawing/2014/main" val="10002"/>
                  </a:ext>
                </a:extLst>
              </a:tr>
              <a:tr h="370840">
                <a:tc>
                  <a:txBody>
                    <a:bodyPr/>
                    <a:lstStyle/>
                    <a:p>
                      <a:r>
                        <a:rPr lang="fr-BE" i="1" dirty="0">
                          <a:solidFill>
                            <a:srgbClr val="FF0000"/>
                          </a:solidFill>
                        </a:rPr>
                        <a:t>A pouvoir</a:t>
                      </a:r>
                    </a:p>
                  </a:txBody>
                  <a:tcPr/>
                </a:tc>
                <a:tc>
                  <a:txBody>
                    <a:bodyPr/>
                    <a:lstStyle/>
                    <a:p>
                      <a:endParaRPr lang="fr-BE" i="1" dirty="0">
                        <a:solidFill>
                          <a:srgbClr val="FF0000"/>
                        </a:solidFill>
                      </a:endParaRPr>
                    </a:p>
                  </a:txBody>
                  <a:tcPr/>
                </a:tc>
                <a:tc>
                  <a:txBody>
                    <a:bodyPr/>
                    <a:lstStyle/>
                    <a:p>
                      <a:endParaRPr lang="fr-BE" i="1" dirty="0">
                        <a:solidFill>
                          <a:srgbClr val="000000"/>
                        </a:solidFill>
                      </a:endParaRPr>
                    </a:p>
                    <a:p>
                      <a:r>
                        <a:rPr lang="fr-BE" i="1" dirty="0">
                          <a:solidFill>
                            <a:srgbClr val="000000"/>
                          </a:solidFill>
                        </a:rPr>
                        <a:t>Secrétaire</a:t>
                      </a:r>
                    </a:p>
                    <a:p>
                      <a:endParaRPr lang="fr-BE" i="1" dirty="0">
                        <a:solidFill>
                          <a:srgbClr val="000000"/>
                        </a:solidFill>
                      </a:endParaRPr>
                    </a:p>
                  </a:txBody>
                  <a:tcPr/>
                </a:tc>
                <a:extLst>
                  <a:ext uri="{0D108BD9-81ED-4DB2-BD59-A6C34878D82A}">
                    <a16:rowId xmlns:a16="http://schemas.microsoft.com/office/drawing/2014/main" val="10003"/>
                  </a:ext>
                </a:extLst>
              </a:tr>
              <a:tr h="370840">
                <a:tc>
                  <a:txBody>
                    <a:bodyPr/>
                    <a:lstStyle/>
                    <a:p>
                      <a:endParaRPr lang="fr-BE" i="1" dirty="0">
                        <a:solidFill>
                          <a:srgbClr val="000000"/>
                        </a:solidFill>
                      </a:endParaRPr>
                    </a:p>
                    <a:p>
                      <a:r>
                        <a:rPr lang="fr-BE" i="1" dirty="0">
                          <a:solidFill>
                            <a:srgbClr val="000000"/>
                          </a:solidFill>
                        </a:rPr>
                        <a:t>Delmée</a:t>
                      </a:r>
                    </a:p>
                  </a:txBody>
                  <a:tcPr/>
                </a:tc>
                <a:tc>
                  <a:txBody>
                    <a:bodyPr/>
                    <a:lstStyle/>
                    <a:p>
                      <a:endParaRPr lang="fr-BE" i="1" dirty="0">
                        <a:solidFill>
                          <a:srgbClr val="000000"/>
                        </a:solidFill>
                      </a:endParaRPr>
                    </a:p>
                    <a:p>
                      <a:r>
                        <a:rPr lang="fr-BE" i="1" dirty="0">
                          <a:solidFill>
                            <a:srgbClr val="000000"/>
                          </a:solidFill>
                        </a:rPr>
                        <a:t>Daniel</a:t>
                      </a:r>
                    </a:p>
                  </a:txBody>
                  <a:tcPr/>
                </a:tc>
                <a:tc>
                  <a:txBody>
                    <a:bodyPr/>
                    <a:lstStyle/>
                    <a:p>
                      <a:endParaRPr lang="fr-BE" i="1" dirty="0">
                        <a:solidFill>
                          <a:srgbClr val="000000"/>
                        </a:solidFill>
                      </a:endParaRPr>
                    </a:p>
                    <a:p>
                      <a:r>
                        <a:rPr lang="fr-BE" i="1" dirty="0">
                          <a:solidFill>
                            <a:srgbClr val="000000"/>
                          </a:solidFill>
                        </a:rPr>
                        <a:t>Secrétaire-Adjoint</a:t>
                      </a:r>
                    </a:p>
                    <a:p>
                      <a:endParaRPr lang="fr-BE" i="1" dirty="0">
                        <a:solidFill>
                          <a:srgbClr val="000000"/>
                        </a:solidFill>
                      </a:endParaRPr>
                    </a:p>
                  </a:txBody>
                  <a:tcPr/>
                </a:tc>
                <a:extLst>
                  <a:ext uri="{0D108BD9-81ED-4DB2-BD59-A6C34878D82A}">
                    <a16:rowId xmlns:a16="http://schemas.microsoft.com/office/drawing/2014/main" val="10004"/>
                  </a:ext>
                </a:extLst>
              </a:tr>
            </a:tbl>
          </a:graphicData>
        </a:graphic>
      </p:graphicFrame>
      <p:pic>
        <p:nvPicPr>
          <p:cNvPr id="6" name="Image 39" descr="D:\data 241015\Documents\Amicale 4Gn\Preparation ST\Photos\Reinder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23" y="2285992"/>
            <a:ext cx="642943" cy="785818"/>
          </a:xfrm>
          <a:prstGeom prst="rect">
            <a:avLst/>
          </a:prstGeom>
          <a:noFill/>
          <a:ln>
            <a:noFill/>
          </a:ln>
        </p:spPr>
      </p:pic>
      <p:pic>
        <p:nvPicPr>
          <p:cNvPr id="8" name="Image 31" descr="Description : Delme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24" y="4929198"/>
            <a:ext cx="642942" cy="857256"/>
          </a:xfrm>
          <a:prstGeom prst="rect">
            <a:avLst/>
          </a:prstGeom>
          <a:noFill/>
          <a:ln>
            <a:noFill/>
          </a:ln>
        </p:spPr>
      </p:pic>
      <p:pic>
        <p:nvPicPr>
          <p:cNvPr id="9" name="Image 1" descr="C:\Users\Papa\Documents\Amicale 4 génie 26-03-2019\Photos\col Hames (2).jpg"/>
          <p:cNvPicPr/>
          <p:nvPr/>
        </p:nvPicPr>
        <p:blipFill>
          <a:blip r:embed="rId4" cstate="print"/>
          <a:srcRect/>
          <a:stretch>
            <a:fillRect/>
          </a:stretch>
        </p:blipFill>
        <p:spPr bwMode="auto">
          <a:xfrm flipH="1">
            <a:off x="805780" y="3143248"/>
            <a:ext cx="694385" cy="85076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6554867" cy="1428760"/>
          </a:xfrm>
        </p:spPr>
        <p:txBody>
          <a:bodyPr/>
          <a:lstStyle/>
          <a:p>
            <a:pPr algn="ctr">
              <a:buNone/>
            </a:pPr>
            <a:r>
              <a:rPr lang="fr-BE" sz="3600" i="1" u="sng" dirty="0">
                <a:solidFill>
                  <a:srgbClr val="0000FF"/>
                </a:solidFill>
                <a:latin typeface="Comic Sans MS" pitchFamily="66" charset="0"/>
              </a:rPr>
              <a:t>9 – 2  Notification de la composition du CA</a:t>
            </a:r>
            <a:endParaRPr lang="fr-BE" sz="3600" u="sng" dirty="0"/>
          </a:p>
          <a:p>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24</a:t>
            </a:fld>
            <a:endParaRPr lang="fr-BE" dirty="0"/>
          </a:p>
        </p:txBody>
      </p:sp>
      <p:graphicFrame>
        <p:nvGraphicFramePr>
          <p:cNvPr id="5" name="Table 4"/>
          <p:cNvGraphicFramePr>
            <a:graphicFrameLocks noGrp="1"/>
          </p:cNvGraphicFramePr>
          <p:nvPr/>
        </p:nvGraphicFramePr>
        <p:xfrm>
          <a:off x="1928794" y="1785926"/>
          <a:ext cx="6786609" cy="4028440"/>
        </p:xfrm>
        <a:graphic>
          <a:graphicData uri="http://schemas.openxmlformats.org/drawingml/2006/table">
            <a:tbl>
              <a:tblPr firstRow="1" bandRow="1">
                <a:tableStyleId>{5C22544A-7EE6-4342-B048-85BDC9FD1C3A}</a:tableStyleId>
              </a:tblPr>
              <a:tblGrid>
                <a:gridCol w="2262203">
                  <a:extLst>
                    <a:ext uri="{9D8B030D-6E8A-4147-A177-3AD203B41FA5}">
                      <a16:colId xmlns:a16="http://schemas.microsoft.com/office/drawing/2014/main" val="20000"/>
                    </a:ext>
                  </a:extLst>
                </a:gridCol>
                <a:gridCol w="2262203">
                  <a:extLst>
                    <a:ext uri="{9D8B030D-6E8A-4147-A177-3AD203B41FA5}">
                      <a16:colId xmlns:a16="http://schemas.microsoft.com/office/drawing/2014/main" val="20001"/>
                    </a:ext>
                  </a:extLst>
                </a:gridCol>
                <a:gridCol w="2262203">
                  <a:extLst>
                    <a:ext uri="{9D8B030D-6E8A-4147-A177-3AD203B41FA5}">
                      <a16:colId xmlns:a16="http://schemas.microsoft.com/office/drawing/2014/main" val="20002"/>
                    </a:ext>
                  </a:extLst>
                </a:gridCol>
              </a:tblGrid>
              <a:tr h="370840">
                <a:tc>
                  <a:txBody>
                    <a:bodyPr/>
                    <a:lstStyle/>
                    <a:p>
                      <a:pPr algn="ctr"/>
                      <a:r>
                        <a:rPr lang="fr-BE" i="1" dirty="0">
                          <a:solidFill>
                            <a:srgbClr val="000000"/>
                          </a:solidFill>
                        </a:rPr>
                        <a:t>Nom</a:t>
                      </a:r>
                    </a:p>
                  </a:txBody>
                  <a:tcPr/>
                </a:tc>
                <a:tc>
                  <a:txBody>
                    <a:bodyPr/>
                    <a:lstStyle/>
                    <a:p>
                      <a:pPr algn="ctr"/>
                      <a:r>
                        <a:rPr lang="fr-BE" i="1" dirty="0">
                          <a:solidFill>
                            <a:srgbClr val="000000"/>
                          </a:solidFill>
                        </a:rPr>
                        <a:t>Prénom</a:t>
                      </a:r>
                    </a:p>
                  </a:txBody>
                  <a:tcPr/>
                </a:tc>
                <a:tc>
                  <a:txBody>
                    <a:bodyPr/>
                    <a:lstStyle/>
                    <a:p>
                      <a:pPr algn="ctr"/>
                      <a:r>
                        <a:rPr lang="fr-BE" i="1" dirty="0">
                          <a:solidFill>
                            <a:srgbClr val="000000"/>
                          </a:solidFill>
                        </a:rPr>
                        <a:t>Fonction</a:t>
                      </a:r>
                    </a:p>
                  </a:txBody>
                  <a:tcPr/>
                </a:tc>
                <a:extLst>
                  <a:ext uri="{0D108BD9-81ED-4DB2-BD59-A6C34878D82A}">
                    <a16:rowId xmlns:a16="http://schemas.microsoft.com/office/drawing/2014/main" val="10000"/>
                  </a:ext>
                </a:extLst>
              </a:tr>
              <a:tr h="370840">
                <a:tc>
                  <a:txBody>
                    <a:bodyPr/>
                    <a:lstStyle/>
                    <a:p>
                      <a:endParaRPr lang="fr-BE" i="1" dirty="0">
                        <a:solidFill>
                          <a:srgbClr val="000000"/>
                        </a:solidFill>
                      </a:endParaRPr>
                    </a:p>
                    <a:p>
                      <a:r>
                        <a:rPr lang="fr-BE" i="1" dirty="0" err="1">
                          <a:solidFill>
                            <a:srgbClr val="000000"/>
                          </a:solidFill>
                        </a:rPr>
                        <a:t>Cléda</a:t>
                      </a:r>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Daniel</a:t>
                      </a:r>
                    </a:p>
                  </a:txBody>
                  <a:tcPr/>
                </a:tc>
                <a:tc>
                  <a:txBody>
                    <a:bodyPr/>
                    <a:lstStyle/>
                    <a:p>
                      <a:endParaRPr lang="fr-BE" i="1" dirty="0">
                        <a:solidFill>
                          <a:srgbClr val="000000"/>
                        </a:solidFill>
                      </a:endParaRPr>
                    </a:p>
                    <a:p>
                      <a:r>
                        <a:rPr lang="fr-BE" i="1" dirty="0">
                          <a:solidFill>
                            <a:srgbClr val="000000"/>
                          </a:solidFill>
                        </a:rPr>
                        <a:t>Trésorier</a:t>
                      </a:r>
                    </a:p>
                    <a:p>
                      <a:endParaRPr lang="fr-BE" i="1" dirty="0">
                        <a:solidFill>
                          <a:srgbClr val="000000"/>
                        </a:solidFill>
                      </a:endParaRPr>
                    </a:p>
                  </a:txBody>
                  <a:tcPr/>
                </a:tc>
                <a:extLst>
                  <a:ext uri="{0D108BD9-81ED-4DB2-BD59-A6C34878D82A}">
                    <a16:rowId xmlns:a16="http://schemas.microsoft.com/office/drawing/2014/main" val="10001"/>
                  </a:ext>
                </a:extLst>
              </a:tr>
              <a:tr h="370840">
                <a:tc>
                  <a:txBody>
                    <a:bodyPr/>
                    <a:lstStyle/>
                    <a:p>
                      <a:endParaRPr lang="fr-BE" i="1" dirty="0">
                        <a:solidFill>
                          <a:srgbClr val="000000"/>
                        </a:solidFill>
                      </a:endParaRPr>
                    </a:p>
                    <a:p>
                      <a:r>
                        <a:rPr lang="fr-BE" i="1" dirty="0" err="1">
                          <a:solidFill>
                            <a:srgbClr val="000000"/>
                          </a:solidFill>
                        </a:rPr>
                        <a:t>Gillain</a:t>
                      </a:r>
                      <a:endParaRPr lang="fr-BE" i="1" dirty="0">
                        <a:solidFill>
                          <a:srgbClr val="000000"/>
                        </a:solidFill>
                      </a:endParaRPr>
                    </a:p>
                    <a:p>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Daniel</a:t>
                      </a:r>
                    </a:p>
                  </a:txBody>
                  <a:tcPr/>
                </a:tc>
                <a:tc>
                  <a:txBody>
                    <a:bodyPr/>
                    <a:lstStyle/>
                    <a:p>
                      <a:endParaRPr lang="fr-BE" i="1" dirty="0">
                        <a:solidFill>
                          <a:srgbClr val="000000"/>
                        </a:solidFill>
                      </a:endParaRPr>
                    </a:p>
                    <a:p>
                      <a:r>
                        <a:rPr lang="fr-BE" i="1" dirty="0">
                          <a:solidFill>
                            <a:srgbClr val="000000"/>
                          </a:solidFill>
                        </a:rPr>
                        <a:t>Trésorier-Adjoint</a:t>
                      </a:r>
                    </a:p>
                  </a:txBody>
                  <a:tcPr/>
                </a:tc>
                <a:extLst>
                  <a:ext uri="{0D108BD9-81ED-4DB2-BD59-A6C34878D82A}">
                    <a16:rowId xmlns:a16="http://schemas.microsoft.com/office/drawing/2014/main" val="10002"/>
                  </a:ext>
                </a:extLst>
              </a:tr>
              <a:tr h="370840">
                <a:tc>
                  <a:txBody>
                    <a:bodyPr/>
                    <a:lstStyle/>
                    <a:p>
                      <a:endParaRPr lang="fr-BE" i="1" dirty="0">
                        <a:solidFill>
                          <a:srgbClr val="000000"/>
                        </a:solidFill>
                      </a:endParaRPr>
                    </a:p>
                    <a:p>
                      <a:r>
                        <a:rPr lang="fr-BE" i="1" dirty="0">
                          <a:solidFill>
                            <a:srgbClr val="000000"/>
                          </a:solidFill>
                        </a:rPr>
                        <a:t>Constantin</a:t>
                      </a:r>
                    </a:p>
                  </a:txBody>
                  <a:tcPr/>
                </a:tc>
                <a:tc>
                  <a:txBody>
                    <a:bodyPr/>
                    <a:lstStyle/>
                    <a:p>
                      <a:endParaRPr lang="fr-BE" i="1" dirty="0">
                        <a:solidFill>
                          <a:srgbClr val="000000"/>
                        </a:solidFill>
                      </a:endParaRPr>
                    </a:p>
                    <a:p>
                      <a:r>
                        <a:rPr lang="fr-BE" i="1" dirty="0">
                          <a:solidFill>
                            <a:srgbClr val="000000"/>
                          </a:solidFill>
                        </a:rPr>
                        <a:t>Philippe</a:t>
                      </a:r>
                    </a:p>
                  </a:txBody>
                  <a:tcPr/>
                </a:tc>
                <a:tc>
                  <a:txBody>
                    <a:bodyPr/>
                    <a:lstStyle/>
                    <a:p>
                      <a:endParaRPr lang="fr-BE" i="1" dirty="0">
                        <a:solidFill>
                          <a:srgbClr val="000000"/>
                        </a:solidFill>
                      </a:endParaRPr>
                    </a:p>
                    <a:p>
                      <a:r>
                        <a:rPr lang="fr-BE" i="1" dirty="0">
                          <a:solidFill>
                            <a:srgbClr val="000000"/>
                          </a:solidFill>
                        </a:rPr>
                        <a:t>Rédacteur</a:t>
                      </a:r>
                      <a:r>
                        <a:rPr lang="fr-BE" i="1" baseline="0" dirty="0">
                          <a:solidFill>
                            <a:srgbClr val="000000"/>
                          </a:solidFill>
                        </a:rPr>
                        <a:t> du ST</a:t>
                      </a:r>
                      <a:endParaRPr lang="fr-BE" i="1" dirty="0">
                        <a:solidFill>
                          <a:srgbClr val="000000"/>
                        </a:solidFill>
                      </a:endParaRPr>
                    </a:p>
                    <a:p>
                      <a:endParaRPr lang="fr-BE" i="1" dirty="0">
                        <a:solidFill>
                          <a:srgbClr val="000000"/>
                        </a:solidFill>
                      </a:endParaRPr>
                    </a:p>
                  </a:txBody>
                  <a:tcPr/>
                </a:tc>
                <a:extLst>
                  <a:ext uri="{0D108BD9-81ED-4DB2-BD59-A6C34878D82A}">
                    <a16:rowId xmlns:a16="http://schemas.microsoft.com/office/drawing/2014/main" val="10003"/>
                  </a:ext>
                </a:extLst>
              </a:tr>
              <a:tr h="370840">
                <a:tc>
                  <a:txBody>
                    <a:bodyPr/>
                    <a:lstStyle/>
                    <a:p>
                      <a:endParaRPr lang="fr-BE" i="1" dirty="0">
                        <a:solidFill>
                          <a:srgbClr val="000000"/>
                        </a:solidFill>
                      </a:endParaRPr>
                    </a:p>
                    <a:p>
                      <a:r>
                        <a:rPr lang="fr-BE" i="1" dirty="0" err="1">
                          <a:solidFill>
                            <a:srgbClr val="000000"/>
                          </a:solidFill>
                        </a:rPr>
                        <a:t>Kalin</a:t>
                      </a:r>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Jean-Marie</a:t>
                      </a:r>
                    </a:p>
                  </a:txBody>
                  <a:tcPr/>
                </a:tc>
                <a:tc>
                  <a:txBody>
                    <a:bodyPr/>
                    <a:lstStyle/>
                    <a:p>
                      <a:endParaRPr lang="fr-BE" i="1" dirty="0">
                        <a:solidFill>
                          <a:srgbClr val="000000"/>
                        </a:solidFill>
                      </a:endParaRPr>
                    </a:p>
                    <a:p>
                      <a:r>
                        <a:rPr lang="fr-BE" i="1" dirty="0">
                          <a:solidFill>
                            <a:srgbClr val="000000"/>
                          </a:solidFill>
                        </a:rPr>
                        <a:t>Porte-drapeau</a:t>
                      </a:r>
                    </a:p>
                    <a:p>
                      <a:endParaRPr lang="fr-BE" i="1" dirty="0">
                        <a:solidFill>
                          <a:srgbClr val="000000"/>
                        </a:solidFill>
                      </a:endParaRPr>
                    </a:p>
                  </a:txBody>
                  <a:tcPr/>
                </a:tc>
                <a:extLst>
                  <a:ext uri="{0D108BD9-81ED-4DB2-BD59-A6C34878D82A}">
                    <a16:rowId xmlns:a16="http://schemas.microsoft.com/office/drawing/2014/main" val="10004"/>
                  </a:ext>
                </a:extLst>
              </a:tr>
            </a:tbl>
          </a:graphicData>
        </a:graphic>
      </p:graphicFrame>
      <p:pic>
        <p:nvPicPr>
          <p:cNvPr id="6" name="Image 28" descr="Description : 100_0331"/>
          <p:cNvPicPr/>
          <p:nvPr/>
        </p:nvPicPr>
        <p:blipFill>
          <a:blip r:embed="rId2">
            <a:extLst>
              <a:ext uri="{28A0092B-C50C-407E-A947-70E740481C1C}">
                <a14:useLocalDpi xmlns:a14="http://schemas.microsoft.com/office/drawing/2010/main" val="0"/>
              </a:ext>
            </a:extLst>
          </a:blip>
          <a:srcRect/>
          <a:stretch>
            <a:fillRect/>
          </a:stretch>
        </p:blipFill>
        <p:spPr bwMode="auto">
          <a:xfrm>
            <a:off x="857224" y="2214554"/>
            <a:ext cx="714380" cy="850971"/>
          </a:xfrm>
          <a:prstGeom prst="rect">
            <a:avLst/>
          </a:prstGeom>
          <a:noFill/>
          <a:ln>
            <a:noFill/>
          </a:ln>
        </p:spPr>
      </p:pic>
      <p:pic>
        <p:nvPicPr>
          <p:cNvPr id="7" name="Image 4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24" y="3143248"/>
            <a:ext cx="714380" cy="857256"/>
          </a:xfrm>
          <a:prstGeom prst="rect">
            <a:avLst/>
          </a:prstGeom>
          <a:noFill/>
          <a:ln>
            <a:noFill/>
          </a:ln>
        </p:spPr>
      </p:pic>
      <p:pic>
        <p:nvPicPr>
          <p:cNvPr id="8" name="Image 250" descr="Photo Phil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25" y="4071943"/>
            <a:ext cx="714379" cy="785817"/>
          </a:xfrm>
          <a:prstGeom prst="rect">
            <a:avLst/>
          </a:prstGeom>
          <a:noFill/>
          <a:ln>
            <a:noFill/>
          </a:ln>
        </p:spPr>
      </p:pic>
      <p:pic>
        <p:nvPicPr>
          <p:cNvPr id="9" name="Image 13" descr="Description : Kali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224" y="4929198"/>
            <a:ext cx="705913" cy="840923"/>
          </a:xfrm>
          <a:prstGeom prst="rect">
            <a:avLst/>
          </a:prstGeom>
          <a:noFill/>
          <a:ln>
            <a:noFill/>
          </a:ln>
        </p:spPr>
      </p:pic>
    </p:spTree>
    <p:extLst>
      <p:ext uri="{BB962C8B-B14F-4D97-AF65-F5344CB8AC3E}">
        <p14:creationId xmlns:p14="http://schemas.microsoft.com/office/powerpoint/2010/main" val="127717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42852"/>
            <a:ext cx="6554867" cy="1609716"/>
          </a:xfrm>
        </p:spPr>
        <p:txBody>
          <a:bodyPr/>
          <a:lstStyle/>
          <a:p>
            <a:pPr algn="ctr"/>
            <a:r>
              <a:rPr lang="fr-BE" sz="3600" i="1" u="sng" dirty="0">
                <a:solidFill>
                  <a:srgbClr val="0000FF"/>
                </a:solidFill>
                <a:latin typeface="Comic Sans MS" pitchFamily="66" charset="0"/>
              </a:rPr>
              <a:t>9 – 3  Notification de la composition du CA</a:t>
            </a:r>
            <a:endParaRPr lang="fr-BE" sz="3600" i="1" u="sng" dirty="0"/>
          </a:p>
          <a:p>
            <a:pPr algn="ct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25</a:t>
            </a:fld>
            <a:endParaRPr lang="fr-BE" dirty="0"/>
          </a:p>
        </p:txBody>
      </p:sp>
      <p:graphicFrame>
        <p:nvGraphicFramePr>
          <p:cNvPr id="5" name="Table 4"/>
          <p:cNvGraphicFramePr>
            <a:graphicFrameLocks noGrp="1"/>
          </p:cNvGraphicFramePr>
          <p:nvPr>
            <p:extLst>
              <p:ext uri="{D42A27DB-BD31-4B8C-83A1-F6EECF244321}">
                <p14:modId xmlns:p14="http://schemas.microsoft.com/office/powerpoint/2010/main" val="611144027"/>
              </p:ext>
            </p:extLst>
          </p:nvPr>
        </p:nvGraphicFramePr>
        <p:xfrm>
          <a:off x="1331640" y="1700809"/>
          <a:ext cx="6786609" cy="3404565"/>
        </p:xfrm>
        <a:graphic>
          <a:graphicData uri="http://schemas.openxmlformats.org/drawingml/2006/table">
            <a:tbl>
              <a:tblPr firstRow="1" bandRow="1">
                <a:tableStyleId>{5C22544A-7EE6-4342-B048-85BDC9FD1C3A}</a:tableStyleId>
              </a:tblPr>
              <a:tblGrid>
                <a:gridCol w="2262203">
                  <a:extLst>
                    <a:ext uri="{9D8B030D-6E8A-4147-A177-3AD203B41FA5}">
                      <a16:colId xmlns:a16="http://schemas.microsoft.com/office/drawing/2014/main" val="20000"/>
                    </a:ext>
                  </a:extLst>
                </a:gridCol>
                <a:gridCol w="2262203">
                  <a:extLst>
                    <a:ext uri="{9D8B030D-6E8A-4147-A177-3AD203B41FA5}">
                      <a16:colId xmlns:a16="http://schemas.microsoft.com/office/drawing/2014/main" val="20001"/>
                    </a:ext>
                  </a:extLst>
                </a:gridCol>
                <a:gridCol w="2262203">
                  <a:extLst>
                    <a:ext uri="{9D8B030D-6E8A-4147-A177-3AD203B41FA5}">
                      <a16:colId xmlns:a16="http://schemas.microsoft.com/office/drawing/2014/main" val="20002"/>
                    </a:ext>
                  </a:extLst>
                </a:gridCol>
              </a:tblGrid>
              <a:tr h="318844">
                <a:tc>
                  <a:txBody>
                    <a:bodyPr/>
                    <a:lstStyle/>
                    <a:p>
                      <a:pPr algn="ctr"/>
                      <a:r>
                        <a:rPr lang="fr-BE" i="1" dirty="0">
                          <a:solidFill>
                            <a:srgbClr val="000000"/>
                          </a:solidFill>
                        </a:rPr>
                        <a:t>Nom</a:t>
                      </a:r>
                    </a:p>
                  </a:txBody>
                  <a:tcPr/>
                </a:tc>
                <a:tc>
                  <a:txBody>
                    <a:bodyPr/>
                    <a:lstStyle/>
                    <a:p>
                      <a:pPr algn="ctr"/>
                      <a:r>
                        <a:rPr lang="fr-BE" i="1" dirty="0">
                          <a:solidFill>
                            <a:srgbClr val="000000"/>
                          </a:solidFill>
                        </a:rPr>
                        <a:t>Prénom</a:t>
                      </a:r>
                    </a:p>
                  </a:txBody>
                  <a:tcPr/>
                </a:tc>
                <a:tc>
                  <a:txBody>
                    <a:bodyPr/>
                    <a:lstStyle/>
                    <a:p>
                      <a:pPr algn="ctr"/>
                      <a:r>
                        <a:rPr lang="fr-BE" i="1" dirty="0">
                          <a:solidFill>
                            <a:srgbClr val="000000"/>
                          </a:solidFill>
                        </a:rPr>
                        <a:t>Fonction</a:t>
                      </a:r>
                    </a:p>
                  </a:txBody>
                  <a:tcPr/>
                </a:tc>
                <a:extLst>
                  <a:ext uri="{0D108BD9-81ED-4DB2-BD59-A6C34878D82A}">
                    <a16:rowId xmlns:a16="http://schemas.microsoft.com/office/drawing/2014/main" val="10000"/>
                  </a:ext>
                </a:extLst>
              </a:tr>
              <a:tr h="797111">
                <a:tc>
                  <a:txBody>
                    <a:bodyPr/>
                    <a:lstStyle/>
                    <a:p>
                      <a:endParaRPr lang="fr-BE" i="1" dirty="0">
                        <a:solidFill>
                          <a:srgbClr val="000000"/>
                        </a:solidFill>
                      </a:endParaRPr>
                    </a:p>
                    <a:p>
                      <a:r>
                        <a:rPr lang="fr-BE" i="1" dirty="0">
                          <a:solidFill>
                            <a:srgbClr val="000000"/>
                          </a:solidFill>
                        </a:rPr>
                        <a:t>Lefèvre</a:t>
                      </a:r>
                    </a:p>
                  </a:txBody>
                  <a:tcPr/>
                </a:tc>
                <a:tc>
                  <a:txBody>
                    <a:bodyPr/>
                    <a:lstStyle/>
                    <a:p>
                      <a:endParaRPr lang="fr-BE" i="1" dirty="0">
                        <a:solidFill>
                          <a:srgbClr val="000000"/>
                        </a:solidFill>
                      </a:endParaRPr>
                    </a:p>
                    <a:p>
                      <a:r>
                        <a:rPr lang="fr-BE" i="1" dirty="0">
                          <a:solidFill>
                            <a:srgbClr val="000000"/>
                          </a:solidFill>
                        </a:rPr>
                        <a:t>Alain</a:t>
                      </a:r>
                    </a:p>
                  </a:txBody>
                  <a:tcPr/>
                </a:tc>
                <a:tc>
                  <a:txBody>
                    <a:bodyPr/>
                    <a:lstStyle/>
                    <a:p>
                      <a:endParaRPr lang="fr-BE" i="1" dirty="0">
                        <a:solidFill>
                          <a:srgbClr val="000000"/>
                        </a:solidFill>
                      </a:endParaRPr>
                    </a:p>
                    <a:p>
                      <a:pPr algn="l"/>
                      <a:r>
                        <a:rPr lang="fr-BE" i="1" dirty="0">
                          <a:solidFill>
                            <a:srgbClr val="000000"/>
                          </a:solidFill>
                        </a:rPr>
                        <a:t>Porte-drapeau</a:t>
                      </a:r>
                      <a:r>
                        <a:rPr lang="fr-BE" i="1" baseline="0" dirty="0">
                          <a:solidFill>
                            <a:srgbClr val="000000"/>
                          </a:solidFill>
                        </a:rPr>
                        <a:t> </a:t>
                      </a:r>
                      <a:r>
                        <a:rPr lang="fr-BE" i="1" dirty="0">
                          <a:solidFill>
                            <a:srgbClr val="000000"/>
                          </a:solidFill>
                        </a:rPr>
                        <a:t>Adjoint</a:t>
                      </a:r>
                    </a:p>
                  </a:txBody>
                  <a:tcPr/>
                </a:tc>
                <a:extLst>
                  <a:ext uri="{0D108BD9-81ED-4DB2-BD59-A6C34878D82A}">
                    <a16:rowId xmlns:a16="http://schemas.microsoft.com/office/drawing/2014/main" val="10001"/>
                  </a:ext>
                </a:extLst>
              </a:tr>
              <a:tr h="719334">
                <a:tc>
                  <a:txBody>
                    <a:bodyPr/>
                    <a:lstStyle/>
                    <a:p>
                      <a:endParaRPr lang="fr-BE" i="1" dirty="0">
                        <a:solidFill>
                          <a:srgbClr val="000000"/>
                        </a:solidFill>
                      </a:endParaRPr>
                    </a:p>
                    <a:p>
                      <a:r>
                        <a:rPr lang="fr-BE" i="1" dirty="0">
                          <a:solidFill>
                            <a:srgbClr val="000000"/>
                          </a:solidFill>
                        </a:rPr>
                        <a:t>Dupré</a:t>
                      </a:r>
                    </a:p>
                  </a:txBody>
                  <a:tcPr/>
                </a:tc>
                <a:tc>
                  <a:txBody>
                    <a:bodyPr/>
                    <a:lstStyle/>
                    <a:p>
                      <a:endParaRPr lang="fr-BE" i="1" dirty="0">
                        <a:solidFill>
                          <a:srgbClr val="000000"/>
                        </a:solidFill>
                      </a:endParaRPr>
                    </a:p>
                    <a:p>
                      <a:r>
                        <a:rPr lang="fr-BE" i="1" dirty="0">
                          <a:solidFill>
                            <a:srgbClr val="000000"/>
                          </a:solidFill>
                        </a:rPr>
                        <a:t>Jean-Marie</a:t>
                      </a:r>
                    </a:p>
                  </a:txBody>
                  <a:tcPr/>
                </a:tc>
                <a:tc>
                  <a:txBody>
                    <a:bodyPr/>
                    <a:lstStyle/>
                    <a:p>
                      <a:endParaRPr lang="fr-BE" i="1" dirty="0">
                        <a:solidFill>
                          <a:srgbClr val="000000"/>
                        </a:solidFill>
                      </a:endParaRPr>
                    </a:p>
                    <a:p>
                      <a:r>
                        <a:rPr lang="fr-BE" i="1" dirty="0">
                          <a:solidFill>
                            <a:srgbClr val="000000"/>
                          </a:solidFill>
                        </a:rPr>
                        <a:t>Administrateur</a:t>
                      </a:r>
                    </a:p>
                  </a:txBody>
                  <a:tcPr/>
                </a:tc>
                <a:extLst>
                  <a:ext uri="{0D108BD9-81ED-4DB2-BD59-A6C34878D82A}">
                    <a16:rowId xmlns:a16="http://schemas.microsoft.com/office/drawing/2014/main" val="10002"/>
                  </a:ext>
                </a:extLst>
              </a:tr>
              <a:tr h="1405071">
                <a:tc>
                  <a:txBody>
                    <a:bodyPr/>
                    <a:lstStyle/>
                    <a:p>
                      <a:endParaRPr lang="fr-BE" i="1" dirty="0">
                        <a:solidFill>
                          <a:srgbClr val="000000"/>
                        </a:solidFill>
                      </a:endParaRPr>
                    </a:p>
                    <a:p>
                      <a:r>
                        <a:rPr lang="fr-BE" i="1" dirty="0" err="1">
                          <a:solidFill>
                            <a:srgbClr val="000000"/>
                          </a:solidFill>
                        </a:rPr>
                        <a:t>Pirnay</a:t>
                      </a:r>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Michel</a:t>
                      </a:r>
                    </a:p>
                  </a:txBody>
                  <a:tcPr/>
                </a:tc>
                <a:tc>
                  <a:txBody>
                    <a:bodyPr/>
                    <a:lstStyle/>
                    <a:p>
                      <a:endParaRPr lang="fr-BE" i="1" dirty="0">
                        <a:solidFill>
                          <a:srgbClr val="000000"/>
                        </a:solidFill>
                      </a:endParaRPr>
                    </a:p>
                    <a:p>
                      <a:r>
                        <a:rPr lang="fr-BE" i="1" dirty="0">
                          <a:solidFill>
                            <a:srgbClr val="000000"/>
                          </a:solidFill>
                        </a:rPr>
                        <a:t>Administrateur</a:t>
                      </a:r>
                    </a:p>
                  </a:txBody>
                  <a:tcPr/>
                </a:tc>
                <a:extLst>
                  <a:ext uri="{0D108BD9-81ED-4DB2-BD59-A6C34878D82A}">
                    <a16:rowId xmlns:a16="http://schemas.microsoft.com/office/drawing/2014/main" val="10003"/>
                  </a:ext>
                </a:extLst>
              </a:tr>
            </a:tbl>
          </a:graphicData>
        </a:graphic>
      </p:graphicFrame>
      <p:grpSp>
        <p:nvGrpSpPr>
          <p:cNvPr id="9" name="Group 8"/>
          <p:cNvGrpSpPr/>
          <p:nvPr/>
        </p:nvGrpSpPr>
        <p:grpSpPr>
          <a:xfrm>
            <a:off x="571472" y="2163044"/>
            <a:ext cx="640480" cy="2601753"/>
            <a:chOff x="857224" y="2756073"/>
            <a:chExt cx="640480" cy="2601753"/>
          </a:xfrm>
        </p:grpSpPr>
        <p:pic>
          <p:nvPicPr>
            <p:cNvPr id="6" name="Image 1" descr="C:\Users\Papa\Documents\Amicale 4 génie 26-03-2019\Photos\Ste Barbe 2019 (2) - Copie.JPG"/>
            <p:cNvPicPr/>
            <p:nvPr/>
          </p:nvPicPr>
          <p:blipFill>
            <a:blip r:embed="rId2" cstate="print"/>
            <a:srcRect/>
            <a:stretch>
              <a:fillRect/>
            </a:stretch>
          </p:blipFill>
          <p:spPr bwMode="auto">
            <a:xfrm>
              <a:off x="857224" y="2756073"/>
              <a:ext cx="627920" cy="815803"/>
            </a:xfrm>
            <a:prstGeom prst="rect">
              <a:avLst/>
            </a:prstGeom>
            <a:noFill/>
            <a:ln w="9525">
              <a:noFill/>
              <a:miter lim="800000"/>
              <a:headEnd/>
              <a:tailEnd/>
            </a:ln>
          </p:spPr>
        </p:pic>
        <p:pic>
          <p:nvPicPr>
            <p:cNvPr id="7" name="Image 15" descr="Description : Dupre"/>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857224" y="3672208"/>
              <a:ext cx="640480" cy="828362"/>
            </a:xfrm>
            <a:prstGeom prst="rect">
              <a:avLst/>
            </a:prstGeom>
            <a:noFill/>
            <a:ln>
              <a:noFill/>
            </a:ln>
          </p:spPr>
        </p:pic>
        <p:pic>
          <p:nvPicPr>
            <p:cNvPr id="8" name="Image 10" descr="Description : Pirnay"/>
            <p:cNvPicPr/>
            <p:nvPr/>
          </p:nvPicPr>
          <p:blipFill>
            <a:blip r:embed="rId4" cstate="print">
              <a:lum bright="10000"/>
              <a:extLst>
                <a:ext uri="{28A0092B-C50C-407E-A947-70E740481C1C}">
                  <a14:useLocalDpi xmlns:a14="http://schemas.microsoft.com/office/drawing/2010/main" val="0"/>
                </a:ext>
              </a:extLst>
            </a:blip>
            <a:srcRect/>
            <a:stretch>
              <a:fillRect/>
            </a:stretch>
          </p:blipFill>
          <p:spPr bwMode="auto">
            <a:xfrm>
              <a:off x="857224" y="4600902"/>
              <a:ext cx="627919" cy="756924"/>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C119D3-B58D-46FA-B0B3-B02207F6499F}" type="slidenum">
              <a:rPr lang="fr-BE" smtClean="0"/>
              <a:pPr/>
              <a:t>26</a:t>
            </a:fld>
            <a:endParaRPr lang="fr-BE" dirty="0"/>
          </a:p>
        </p:txBody>
      </p:sp>
      <p:sp>
        <p:nvSpPr>
          <p:cNvPr id="5" name="Rectangle 4"/>
          <p:cNvSpPr/>
          <p:nvPr/>
        </p:nvSpPr>
        <p:spPr>
          <a:xfrm>
            <a:off x="500034" y="428604"/>
            <a:ext cx="6143652" cy="1200329"/>
          </a:xfrm>
          <a:prstGeom prst="rect">
            <a:avLst/>
          </a:prstGeom>
        </p:spPr>
        <p:txBody>
          <a:bodyPr wrap="square">
            <a:spAutoFit/>
          </a:bodyPr>
          <a:lstStyle/>
          <a:p>
            <a:pPr algn="ctr"/>
            <a:r>
              <a:rPr lang="fr-BE" sz="3600" i="1" u="sng" dirty="0">
                <a:solidFill>
                  <a:srgbClr val="0000FF"/>
                </a:solidFill>
                <a:latin typeface="Comic Sans MS" pitchFamily="66" charset="0"/>
              </a:rPr>
              <a:t>9 – 3bis  Notification de la composition du CA</a:t>
            </a:r>
            <a:endParaRPr lang="fr-BE" sz="3600" i="1" u="sng" dirty="0"/>
          </a:p>
        </p:txBody>
      </p:sp>
      <p:graphicFrame>
        <p:nvGraphicFramePr>
          <p:cNvPr id="6" name="Table 5"/>
          <p:cNvGraphicFramePr>
            <a:graphicFrameLocks noGrp="1"/>
          </p:cNvGraphicFramePr>
          <p:nvPr>
            <p:extLst>
              <p:ext uri="{D42A27DB-BD31-4B8C-83A1-F6EECF244321}">
                <p14:modId xmlns:p14="http://schemas.microsoft.com/office/powerpoint/2010/main" val="3920083233"/>
              </p:ext>
            </p:extLst>
          </p:nvPr>
        </p:nvGraphicFramePr>
        <p:xfrm>
          <a:off x="1907704" y="2636912"/>
          <a:ext cx="6096000" cy="255229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25383">
                <a:tc>
                  <a:txBody>
                    <a:bodyPr/>
                    <a:lstStyle/>
                    <a:p>
                      <a:pPr algn="ctr"/>
                      <a:r>
                        <a:rPr lang="fr-BE" i="1" dirty="0">
                          <a:solidFill>
                            <a:srgbClr val="000000"/>
                          </a:solidFill>
                        </a:rPr>
                        <a:t>Nom</a:t>
                      </a:r>
                    </a:p>
                  </a:txBody>
                  <a:tcPr/>
                </a:tc>
                <a:tc>
                  <a:txBody>
                    <a:bodyPr/>
                    <a:lstStyle/>
                    <a:p>
                      <a:pPr algn="ctr"/>
                      <a:r>
                        <a:rPr lang="fr-BE" i="1" dirty="0">
                          <a:solidFill>
                            <a:srgbClr val="000000"/>
                          </a:solidFill>
                        </a:rPr>
                        <a:t>Prénom</a:t>
                      </a:r>
                    </a:p>
                  </a:txBody>
                  <a:tcPr/>
                </a:tc>
                <a:tc>
                  <a:txBody>
                    <a:bodyPr/>
                    <a:lstStyle/>
                    <a:p>
                      <a:pPr algn="ctr"/>
                      <a:r>
                        <a:rPr lang="fr-BE" i="1" dirty="0">
                          <a:solidFill>
                            <a:srgbClr val="000000"/>
                          </a:solidFill>
                        </a:rPr>
                        <a:t>Fonction</a:t>
                      </a:r>
                    </a:p>
                  </a:txBody>
                  <a:tcPr/>
                </a:tc>
                <a:extLst>
                  <a:ext uri="{0D108BD9-81ED-4DB2-BD59-A6C34878D82A}">
                    <a16:rowId xmlns:a16="http://schemas.microsoft.com/office/drawing/2014/main" val="10000"/>
                  </a:ext>
                </a:extLst>
              </a:tr>
              <a:tr h="1063458">
                <a:tc>
                  <a:txBody>
                    <a:bodyPr/>
                    <a:lstStyle/>
                    <a:p>
                      <a:endParaRPr lang="fr-BE" i="1" dirty="0">
                        <a:solidFill>
                          <a:srgbClr val="000000"/>
                        </a:solidFill>
                        <a:latin typeface="Comic Sans MS" pitchFamily="66" charset="0"/>
                      </a:endParaRPr>
                    </a:p>
                    <a:p>
                      <a:r>
                        <a:rPr lang="fr-BE" i="1" dirty="0">
                          <a:solidFill>
                            <a:srgbClr val="000000"/>
                          </a:solidFill>
                          <a:latin typeface="Comic Sans MS" pitchFamily="66" charset="0"/>
                        </a:rPr>
                        <a:t>Jacoby</a:t>
                      </a:r>
                    </a:p>
                  </a:txBody>
                  <a:tcPr/>
                </a:tc>
                <a:tc>
                  <a:txBody>
                    <a:bodyPr/>
                    <a:lstStyle/>
                    <a:p>
                      <a:endParaRPr lang="fr-BE" i="1" dirty="0">
                        <a:solidFill>
                          <a:srgbClr val="000000"/>
                        </a:solidFill>
                        <a:latin typeface="Comic Sans MS" pitchFamily="66" charset="0"/>
                      </a:endParaRPr>
                    </a:p>
                    <a:p>
                      <a:r>
                        <a:rPr lang="fr-BE" i="1" dirty="0">
                          <a:solidFill>
                            <a:srgbClr val="000000"/>
                          </a:solidFill>
                          <a:latin typeface="Comic Sans MS" pitchFamily="66" charset="0"/>
                        </a:rPr>
                        <a:t>Marc</a:t>
                      </a:r>
                    </a:p>
                  </a:txBody>
                  <a:tcPr/>
                </a:tc>
                <a:tc>
                  <a:txBody>
                    <a:bodyPr/>
                    <a:lstStyle/>
                    <a:p>
                      <a:endParaRPr lang="fr-BE" i="1" dirty="0">
                        <a:solidFill>
                          <a:srgbClr val="000000"/>
                        </a:solidFill>
                        <a:latin typeface="Comic Sans MS" pitchFamily="66" charset="0"/>
                      </a:endParaRPr>
                    </a:p>
                    <a:p>
                      <a:r>
                        <a:rPr lang="fr-BE" i="1" dirty="0">
                          <a:solidFill>
                            <a:srgbClr val="000000"/>
                          </a:solidFill>
                          <a:latin typeface="Comic Sans MS" pitchFamily="66" charset="0"/>
                        </a:rPr>
                        <a:t>Administrateur</a:t>
                      </a:r>
                    </a:p>
                  </a:txBody>
                  <a:tcPr/>
                </a:tc>
                <a:extLst>
                  <a:ext uri="{0D108BD9-81ED-4DB2-BD59-A6C34878D82A}">
                    <a16:rowId xmlns:a16="http://schemas.microsoft.com/office/drawing/2014/main" val="10001"/>
                  </a:ext>
                </a:extLst>
              </a:tr>
              <a:tr h="1063458">
                <a:tc>
                  <a:txBody>
                    <a:bodyPr/>
                    <a:lstStyle/>
                    <a:p>
                      <a:endParaRPr lang="fr-BE" i="1" dirty="0">
                        <a:solidFill>
                          <a:srgbClr val="000000"/>
                        </a:solidFill>
                        <a:latin typeface="Comic Sans MS" pitchFamily="66" charset="0"/>
                      </a:endParaRPr>
                    </a:p>
                    <a:p>
                      <a:r>
                        <a:rPr lang="fr-BE" i="1" dirty="0">
                          <a:solidFill>
                            <a:srgbClr val="000000"/>
                          </a:solidFill>
                          <a:latin typeface="Comic Sans MS" pitchFamily="66" charset="0"/>
                        </a:rPr>
                        <a:t>Dautrebande</a:t>
                      </a:r>
                    </a:p>
                  </a:txBody>
                  <a:tcPr/>
                </a:tc>
                <a:tc>
                  <a:txBody>
                    <a:bodyPr/>
                    <a:lstStyle/>
                    <a:p>
                      <a:endParaRPr lang="fr-BE" i="1" dirty="0">
                        <a:solidFill>
                          <a:srgbClr val="000000"/>
                        </a:solidFill>
                        <a:latin typeface="Comic Sans MS" pitchFamily="66" charset="0"/>
                      </a:endParaRPr>
                    </a:p>
                    <a:p>
                      <a:r>
                        <a:rPr lang="fr-BE" i="1" dirty="0">
                          <a:solidFill>
                            <a:srgbClr val="000000"/>
                          </a:solidFill>
                          <a:latin typeface="Comic Sans MS" pitchFamily="66" charset="0"/>
                        </a:rPr>
                        <a:t>Patrice</a:t>
                      </a:r>
                    </a:p>
                  </a:txBody>
                  <a:tcPr/>
                </a:tc>
                <a:tc>
                  <a:txBody>
                    <a:bodyPr/>
                    <a:lstStyle/>
                    <a:p>
                      <a:endParaRPr lang="fr-BE" i="1" dirty="0">
                        <a:solidFill>
                          <a:srgbClr val="000000"/>
                        </a:solidFill>
                        <a:latin typeface="Comic Sans MS" pitchFamily="66"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BE" i="1" dirty="0">
                          <a:solidFill>
                            <a:srgbClr val="000000"/>
                          </a:solidFill>
                          <a:latin typeface="Comic Sans MS" pitchFamily="66" charset="0"/>
                        </a:rPr>
                        <a:t>Administrateur</a:t>
                      </a:r>
                    </a:p>
                  </a:txBody>
                  <a:tcPr/>
                </a:tc>
                <a:extLst>
                  <a:ext uri="{0D108BD9-81ED-4DB2-BD59-A6C34878D82A}">
                    <a16:rowId xmlns:a16="http://schemas.microsoft.com/office/drawing/2014/main" val="10002"/>
                  </a:ext>
                </a:extLst>
              </a:tr>
            </a:tbl>
          </a:graphicData>
        </a:graphic>
      </p:graphicFrame>
      <p:pic>
        <p:nvPicPr>
          <p:cNvPr id="7" name="image15.jpeg">
            <a:extLst>
              <a:ext uri="{FF2B5EF4-FFF2-40B4-BE49-F238E27FC236}">
                <a16:creationId xmlns:a16="http://schemas.microsoft.com/office/drawing/2014/main" id="{B5E39349-7D73-4AF2-AC88-9BE0D1C1BD83}"/>
              </a:ext>
            </a:extLst>
          </p:cNvPr>
          <p:cNvPicPr>
            <a:picLocks noChangeAspect="1"/>
          </p:cNvPicPr>
          <p:nvPr/>
        </p:nvPicPr>
        <p:blipFill>
          <a:blip r:embed="rId2" cstate="print"/>
          <a:stretch>
            <a:fillRect/>
          </a:stretch>
        </p:blipFill>
        <p:spPr>
          <a:xfrm>
            <a:off x="1003287" y="3029088"/>
            <a:ext cx="713740" cy="1095375"/>
          </a:xfrm>
          <a:prstGeom prst="rect">
            <a:avLst/>
          </a:prstGeom>
        </p:spPr>
      </p:pic>
      <p:pic>
        <p:nvPicPr>
          <p:cNvPr id="8" name="image16.jpeg">
            <a:extLst>
              <a:ext uri="{FF2B5EF4-FFF2-40B4-BE49-F238E27FC236}">
                <a16:creationId xmlns:a16="http://schemas.microsoft.com/office/drawing/2014/main" id="{3400BE40-B3DC-42B3-98B7-AD96D982EBC5}"/>
              </a:ext>
            </a:extLst>
          </p:cNvPr>
          <p:cNvPicPr>
            <a:picLocks noChangeAspect="1"/>
          </p:cNvPicPr>
          <p:nvPr/>
        </p:nvPicPr>
        <p:blipFill>
          <a:blip r:embed="rId3" cstate="print"/>
          <a:stretch>
            <a:fillRect/>
          </a:stretch>
        </p:blipFill>
        <p:spPr>
          <a:xfrm>
            <a:off x="971600" y="4149080"/>
            <a:ext cx="761365" cy="1040130"/>
          </a:xfrm>
          <a:prstGeom prst="rect">
            <a:avLst/>
          </a:prstGeom>
        </p:spPr>
      </p:pic>
    </p:spTree>
    <p:extLst>
      <p:ext uri="{BB962C8B-B14F-4D97-AF65-F5344CB8AC3E}">
        <p14:creationId xmlns:p14="http://schemas.microsoft.com/office/powerpoint/2010/main" val="607691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5728"/>
            <a:ext cx="6554867" cy="1500198"/>
          </a:xfrm>
        </p:spPr>
        <p:txBody>
          <a:bodyPr>
            <a:normAutofit/>
          </a:bodyPr>
          <a:lstStyle/>
          <a:p>
            <a:pPr algn="ctr">
              <a:buNone/>
            </a:pPr>
            <a:r>
              <a:rPr lang="fr-BE" sz="3600" i="1" u="sng" dirty="0">
                <a:solidFill>
                  <a:srgbClr val="0000FF"/>
                </a:solidFill>
                <a:latin typeface="Comic Sans MS" pitchFamily="66" charset="0"/>
              </a:rPr>
              <a:t>9 – 4  Notification de la composition du CA</a:t>
            </a:r>
            <a:endParaRPr lang="fr-BE" sz="3600" u="sng" dirty="0"/>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27</a:t>
            </a:fld>
            <a:endParaRPr lang="fr-BE" dirty="0"/>
          </a:p>
        </p:txBody>
      </p:sp>
      <p:graphicFrame>
        <p:nvGraphicFramePr>
          <p:cNvPr id="5" name="Table 4"/>
          <p:cNvGraphicFramePr>
            <a:graphicFrameLocks noGrp="1"/>
          </p:cNvGraphicFramePr>
          <p:nvPr>
            <p:extLst>
              <p:ext uri="{D42A27DB-BD31-4B8C-83A1-F6EECF244321}">
                <p14:modId xmlns:p14="http://schemas.microsoft.com/office/powerpoint/2010/main" val="3448884754"/>
              </p:ext>
            </p:extLst>
          </p:nvPr>
        </p:nvGraphicFramePr>
        <p:xfrm>
          <a:off x="1547664" y="2071678"/>
          <a:ext cx="6554868" cy="4754880"/>
        </p:xfrm>
        <a:graphic>
          <a:graphicData uri="http://schemas.openxmlformats.org/drawingml/2006/table">
            <a:tbl>
              <a:tblPr firstRow="1" bandRow="1">
                <a:tableStyleId>{5C22544A-7EE6-4342-B048-85BDC9FD1C3A}</a:tableStyleId>
              </a:tblPr>
              <a:tblGrid>
                <a:gridCol w="2184956">
                  <a:extLst>
                    <a:ext uri="{9D8B030D-6E8A-4147-A177-3AD203B41FA5}">
                      <a16:colId xmlns:a16="http://schemas.microsoft.com/office/drawing/2014/main" val="20000"/>
                    </a:ext>
                  </a:extLst>
                </a:gridCol>
                <a:gridCol w="2184956">
                  <a:extLst>
                    <a:ext uri="{9D8B030D-6E8A-4147-A177-3AD203B41FA5}">
                      <a16:colId xmlns:a16="http://schemas.microsoft.com/office/drawing/2014/main" val="20001"/>
                    </a:ext>
                  </a:extLst>
                </a:gridCol>
                <a:gridCol w="2184956">
                  <a:extLst>
                    <a:ext uri="{9D8B030D-6E8A-4147-A177-3AD203B41FA5}">
                      <a16:colId xmlns:a16="http://schemas.microsoft.com/office/drawing/2014/main" val="20002"/>
                    </a:ext>
                  </a:extLst>
                </a:gridCol>
              </a:tblGrid>
              <a:tr h="346200">
                <a:tc>
                  <a:txBody>
                    <a:bodyPr/>
                    <a:lstStyle/>
                    <a:p>
                      <a:pPr algn="ctr"/>
                      <a:r>
                        <a:rPr lang="fr-BE" i="1" dirty="0">
                          <a:solidFill>
                            <a:srgbClr val="000000"/>
                          </a:solidFill>
                        </a:rPr>
                        <a:t>Nom</a:t>
                      </a:r>
                    </a:p>
                  </a:txBody>
                  <a:tcPr/>
                </a:tc>
                <a:tc>
                  <a:txBody>
                    <a:bodyPr/>
                    <a:lstStyle/>
                    <a:p>
                      <a:pPr algn="ctr"/>
                      <a:r>
                        <a:rPr lang="fr-BE" i="1" dirty="0">
                          <a:solidFill>
                            <a:srgbClr val="000000"/>
                          </a:solidFill>
                        </a:rPr>
                        <a:t>Prénom</a:t>
                      </a:r>
                    </a:p>
                  </a:txBody>
                  <a:tcPr/>
                </a:tc>
                <a:tc>
                  <a:txBody>
                    <a:bodyPr/>
                    <a:lstStyle/>
                    <a:p>
                      <a:pPr algn="ctr"/>
                      <a:r>
                        <a:rPr lang="fr-BE" i="1" dirty="0">
                          <a:solidFill>
                            <a:srgbClr val="000000"/>
                          </a:solidFill>
                        </a:rPr>
                        <a:t>Fonction</a:t>
                      </a:r>
                    </a:p>
                  </a:txBody>
                  <a:tcPr/>
                </a:tc>
                <a:extLst>
                  <a:ext uri="{0D108BD9-81ED-4DB2-BD59-A6C34878D82A}">
                    <a16:rowId xmlns:a16="http://schemas.microsoft.com/office/drawing/2014/main" val="10000"/>
                  </a:ext>
                </a:extLst>
              </a:tr>
              <a:tr h="1384798">
                <a:tc>
                  <a:txBody>
                    <a:bodyPr/>
                    <a:lstStyle/>
                    <a:p>
                      <a:endParaRPr lang="fr-BE" i="1" dirty="0">
                        <a:solidFill>
                          <a:srgbClr val="000000"/>
                        </a:solidFill>
                      </a:endParaRPr>
                    </a:p>
                    <a:p>
                      <a:r>
                        <a:rPr lang="fr-BE" i="1" dirty="0">
                          <a:solidFill>
                            <a:srgbClr val="000000"/>
                          </a:solidFill>
                        </a:rPr>
                        <a:t>Lieutenant</a:t>
                      </a:r>
                      <a:r>
                        <a:rPr lang="fr-BE" i="1" baseline="0" dirty="0">
                          <a:solidFill>
                            <a:srgbClr val="000000"/>
                          </a:solidFill>
                        </a:rPr>
                        <a:t> –Colonel  BEM</a:t>
                      </a:r>
                    </a:p>
                    <a:p>
                      <a:r>
                        <a:rPr lang="fr-BE" i="1" baseline="0" dirty="0" err="1">
                          <a:solidFill>
                            <a:srgbClr val="000000"/>
                          </a:solidFill>
                        </a:rPr>
                        <a:t>Coucke</a:t>
                      </a:r>
                      <a:endParaRPr lang="fr-BE" i="1" dirty="0">
                        <a:solidFill>
                          <a:srgbClr val="000000"/>
                        </a:solidFill>
                      </a:endParaRPr>
                    </a:p>
                    <a:p>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Carl</a:t>
                      </a:r>
                    </a:p>
                  </a:txBody>
                  <a:tcPr/>
                </a:tc>
                <a:tc>
                  <a:txBody>
                    <a:bodyPr/>
                    <a:lstStyle/>
                    <a:p>
                      <a:endParaRPr lang="fr-BE" i="1" dirty="0">
                        <a:solidFill>
                          <a:srgbClr val="000000"/>
                        </a:solidFill>
                      </a:endParaRPr>
                    </a:p>
                    <a:p>
                      <a:pPr algn="l"/>
                      <a:r>
                        <a:rPr lang="fr-BE" i="1" dirty="0">
                          <a:solidFill>
                            <a:srgbClr val="000000"/>
                          </a:solidFill>
                        </a:rPr>
                        <a:t>Membre</a:t>
                      </a:r>
                      <a:r>
                        <a:rPr lang="fr-BE" i="1" baseline="0" dirty="0">
                          <a:solidFill>
                            <a:srgbClr val="000000"/>
                          </a:solidFill>
                        </a:rPr>
                        <a:t> de droit</a:t>
                      </a:r>
                    </a:p>
                    <a:p>
                      <a:pPr algn="l"/>
                      <a:r>
                        <a:rPr lang="fr-BE" i="1" baseline="0" dirty="0">
                          <a:solidFill>
                            <a:srgbClr val="000000"/>
                          </a:solidFill>
                        </a:rPr>
                        <a:t>( CO  4</a:t>
                      </a:r>
                      <a:r>
                        <a:rPr lang="fr-BE" i="1" baseline="30000" dirty="0">
                          <a:solidFill>
                            <a:srgbClr val="000000"/>
                          </a:solidFill>
                        </a:rPr>
                        <a:t>ième</a:t>
                      </a:r>
                      <a:r>
                        <a:rPr lang="fr-BE" i="1" baseline="0" dirty="0">
                          <a:solidFill>
                            <a:srgbClr val="000000"/>
                          </a:solidFill>
                        </a:rPr>
                        <a:t> Génie)</a:t>
                      </a:r>
                      <a:endParaRPr lang="fr-BE" i="1" dirty="0">
                        <a:solidFill>
                          <a:srgbClr val="000000"/>
                        </a:solidFill>
                      </a:endParaRPr>
                    </a:p>
                  </a:txBody>
                  <a:tcPr/>
                </a:tc>
                <a:extLst>
                  <a:ext uri="{0D108BD9-81ED-4DB2-BD59-A6C34878D82A}">
                    <a16:rowId xmlns:a16="http://schemas.microsoft.com/office/drawing/2014/main" val="10001"/>
                  </a:ext>
                </a:extLst>
              </a:tr>
              <a:tr h="1125149">
                <a:tc>
                  <a:txBody>
                    <a:bodyPr/>
                    <a:lstStyle/>
                    <a:p>
                      <a:endParaRPr lang="fr-BE" i="1" dirty="0">
                        <a:solidFill>
                          <a:srgbClr val="000000"/>
                        </a:solidFill>
                      </a:endParaRPr>
                    </a:p>
                    <a:p>
                      <a:r>
                        <a:rPr lang="fr-BE" i="1" dirty="0">
                          <a:solidFill>
                            <a:srgbClr val="000000"/>
                          </a:solidFill>
                        </a:rPr>
                        <a:t>Adjudant-Major</a:t>
                      </a:r>
                    </a:p>
                    <a:p>
                      <a:r>
                        <a:rPr lang="fr-BE" i="1" dirty="0" err="1">
                          <a:solidFill>
                            <a:srgbClr val="000000"/>
                          </a:solidFill>
                        </a:rPr>
                        <a:t>Kesteloot</a:t>
                      </a:r>
                      <a:endParaRPr lang="fr-BE" i="1" dirty="0">
                        <a:solidFill>
                          <a:srgbClr val="000000"/>
                        </a:solidFill>
                      </a:endParaRPr>
                    </a:p>
                    <a:p>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Laurent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BE" i="1" dirty="0">
                        <a:solidFill>
                          <a:srgbClr val="000000"/>
                        </a:solidFill>
                      </a:endParaRPr>
                    </a:p>
                    <a:p>
                      <a:pPr algn="l"/>
                      <a:r>
                        <a:rPr lang="fr-BE" i="1" dirty="0">
                          <a:solidFill>
                            <a:srgbClr val="000000"/>
                          </a:solidFill>
                        </a:rPr>
                        <a:t>Membre</a:t>
                      </a:r>
                      <a:r>
                        <a:rPr lang="fr-BE" i="1" baseline="0" dirty="0">
                          <a:solidFill>
                            <a:srgbClr val="000000"/>
                          </a:solidFill>
                        </a:rPr>
                        <a:t> de droit</a:t>
                      </a:r>
                    </a:p>
                    <a:p>
                      <a:pPr algn="l"/>
                      <a:r>
                        <a:rPr lang="fr-BE" i="1" baseline="0" dirty="0">
                          <a:solidFill>
                            <a:srgbClr val="000000"/>
                          </a:solidFill>
                        </a:rPr>
                        <a:t>(RSM  4</a:t>
                      </a:r>
                      <a:r>
                        <a:rPr lang="fr-BE" i="1" baseline="30000" dirty="0">
                          <a:solidFill>
                            <a:srgbClr val="000000"/>
                          </a:solidFill>
                        </a:rPr>
                        <a:t>ième</a:t>
                      </a:r>
                      <a:r>
                        <a:rPr lang="fr-BE" i="1" baseline="0" dirty="0">
                          <a:solidFill>
                            <a:srgbClr val="000000"/>
                          </a:solidFill>
                        </a:rPr>
                        <a:t> Génie)</a:t>
                      </a:r>
                      <a:endParaRPr lang="fr-BE" i="1" dirty="0">
                        <a:solidFill>
                          <a:srgbClr val="000000"/>
                        </a:solidFill>
                      </a:endParaRPr>
                    </a:p>
                    <a:p>
                      <a:endParaRPr lang="fr-BE" i="1" dirty="0">
                        <a:solidFill>
                          <a:srgbClr val="000000"/>
                        </a:solidFill>
                      </a:endParaRPr>
                    </a:p>
                  </a:txBody>
                  <a:tcPr/>
                </a:tc>
                <a:extLst>
                  <a:ext uri="{0D108BD9-81ED-4DB2-BD59-A6C34878D82A}">
                    <a16:rowId xmlns:a16="http://schemas.microsoft.com/office/drawing/2014/main" val="10002"/>
                  </a:ext>
                </a:extLst>
              </a:tr>
              <a:tr h="1644448">
                <a:tc>
                  <a:txBody>
                    <a:bodyPr/>
                    <a:lstStyle/>
                    <a:p>
                      <a:endParaRPr lang="fr-BE" i="1" dirty="0">
                        <a:solidFill>
                          <a:srgbClr val="000000"/>
                        </a:solidFill>
                      </a:endParaRPr>
                    </a:p>
                    <a:p>
                      <a:r>
                        <a:rPr lang="fr-BE" i="1" dirty="0">
                          <a:solidFill>
                            <a:srgbClr val="000000"/>
                          </a:solidFill>
                        </a:rPr>
                        <a:t>1</a:t>
                      </a:r>
                      <a:r>
                        <a:rPr lang="fr-BE" i="1" baseline="30000" dirty="0">
                          <a:solidFill>
                            <a:srgbClr val="000000"/>
                          </a:solidFill>
                        </a:rPr>
                        <a:t>ier</a:t>
                      </a:r>
                      <a:r>
                        <a:rPr lang="fr-BE" i="1" baseline="0" dirty="0">
                          <a:solidFill>
                            <a:srgbClr val="000000"/>
                          </a:solidFill>
                        </a:rPr>
                        <a:t> </a:t>
                      </a:r>
                      <a:r>
                        <a:rPr lang="fr-BE" i="1" baseline="0" dirty="0" err="1">
                          <a:solidFill>
                            <a:srgbClr val="000000"/>
                          </a:solidFill>
                        </a:rPr>
                        <a:t>Caporal-Chef</a:t>
                      </a:r>
                      <a:endParaRPr lang="fr-BE" i="1" baseline="0" dirty="0">
                        <a:solidFill>
                          <a:srgbClr val="000000"/>
                        </a:solidFill>
                      </a:endParaRPr>
                    </a:p>
                    <a:p>
                      <a:r>
                        <a:rPr lang="fr-BE" i="1" baseline="0" dirty="0" err="1">
                          <a:solidFill>
                            <a:srgbClr val="000000"/>
                          </a:solidFill>
                        </a:rPr>
                        <a:t>Deroitte</a:t>
                      </a:r>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Marc</a:t>
                      </a:r>
                    </a:p>
                  </a:txBody>
                  <a:tcPr/>
                </a:tc>
                <a:tc>
                  <a:txBody>
                    <a:bodyPr/>
                    <a:lstStyle/>
                    <a:p>
                      <a:endParaRPr lang="fr-BE" i="1"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BE" i="1" dirty="0">
                          <a:solidFill>
                            <a:srgbClr val="000000"/>
                          </a:solidFill>
                        </a:rPr>
                        <a:t>Membre</a:t>
                      </a:r>
                      <a:r>
                        <a:rPr lang="fr-BE" i="1" baseline="0" dirty="0">
                          <a:solidFill>
                            <a:srgbClr val="000000"/>
                          </a:solidFill>
                        </a:rPr>
                        <a:t> de droit</a:t>
                      </a:r>
                      <a:endParaRPr lang="fr-BE" i="1"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BE" i="1" baseline="0" dirty="0">
                          <a:solidFill>
                            <a:srgbClr val="000000"/>
                          </a:solidFill>
                        </a:rPr>
                        <a:t>(Caporal  de Corps 4</a:t>
                      </a:r>
                      <a:r>
                        <a:rPr lang="fr-BE" i="1" baseline="30000" dirty="0">
                          <a:solidFill>
                            <a:srgbClr val="000000"/>
                          </a:solidFill>
                        </a:rPr>
                        <a:t>ième</a:t>
                      </a:r>
                      <a:r>
                        <a:rPr lang="fr-BE" i="1" baseline="0" dirty="0">
                          <a:solidFill>
                            <a:srgbClr val="000000"/>
                          </a:solidFill>
                        </a:rPr>
                        <a:t> Génie)</a:t>
                      </a:r>
                      <a:endParaRPr lang="fr-BE" i="1" dirty="0">
                        <a:solidFill>
                          <a:srgbClr val="000000"/>
                        </a:solidFill>
                      </a:endParaRPr>
                    </a:p>
                    <a:p>
                      <a:endParaRPr lang="fr-BE" i="1" dirty="0">
                        <a:solidFill>
                          <a:srgbClr val="000000"/>
                        </a:solidFill>
                      </a:endParaRPr>
                    </a:p>
                  </a:txBody>
                  <a:tcPr/>
                </a:tc>
                <a:extLst>
                  <a:ext uri="{0D108BD9-81ED-4DB2-BD59-A6C34878D82A}">
                    <a16:rowId xmlns:a16="http://schemas.microsoft.com/office/drawing/2014/main" val="10003"/>
                  </a:ext>
                </a:extLst>
              </a:tr>
            </a:tbl>
          </a:graphicData>
        </a:graphic>
      </p:graphicFrame>
      <p:pic>
        <p:nvPicPr>
          <p:cNvPr id="7" name="Image 4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904" y="4037094"/>
            <a:ext cx="669262" cy="963542"/>
          </a:xfrm>
          <a:prstGeom prst="rect">
            <a:avLst/>
          </a:prstGeom>
          <a:noFill/>
          <a:ln>
            <a:noFill/>
          </a:ln>
        </p:spPr>
      </p:pic>
      <p:pic>
        <p:nvPicPr>
          <p:cNvPr id="8" name="Image 255" descr="Cpl de Cor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24" y="5357826"/>
            <a:ext cx="642942" cy="942346"/>
          </a:xfrm>
          <a:prstGeom prst="rect">
            <a:avLst/>
          </a:prstGeom>
          <a:noFill/>
          <a:ln>
            <a:noFill/>
          </a:ln>
        </p:spPr>
      </p:pic>
      <p:sp>
        <p:nvSpPr>
          <p:cNvPr id="9" name="TextBox 8"/>
          <p:cNvSpPr txBox="1"/>
          <p:nvPr/>
        </p:nvSpPr>
        <p:spPr>
          <a:xfrm>
            <a:off x="1928794" y="1714488"/>
            <a:ext cx="2533066" cy="369332"/>
          </a:xfrm>
          <a:prstGeom prst="rect">
            <a:avLst/>
          </a:prstGeom>
          <a:noFill/>
        </p:spPr>
        <p:txBody>
          <a:bodyPr wrap="none" rtlCol="0">
            <a:spAutoFit/>
          </a:bodyPr>
          <a:lstStyle/>
          <a:p>
            <a:r>
              <a:rPr lang="fr-BE" i="1" dirty="0">
                <a:solidFill>
                  <a:srgbClr val="0000FF"/>
                </a:solidFill>
                <a:latin typeface="Comic Sans MS" pitchFamily="66" charset="0"/>
              </a:rPr>
              <a:t>Les membres de droit</a:t>
            </a:r>
          </a:p>
        </p:txBody>
      </p:sp>
      <p:pic>
        <p:nvPicPr>
          <p:cNvPr id="10" name="image22.jpeg">
            <a:extLst>
              <a:ext uri="{FF2B5EF4-FFF2-40B4-BE49-F238E27FC236}">
                <a16:creationId xmlns:a16="http://schemas.microsoft.com/office/drawing/2014/main" id="{4DFC4B02-0BE2-4BA6-A873-24C36DB1799D}"/>
              </a:ext>
            </a:extLst>
          </p:cNvPr>
          <p:cNvPicPr>
            <a:picLocks noChangeAspect="1"/>
          </p:cNvPicPr>
          <p:nvPr/>
        </p:nvPicPr>
        <p:blipFill>
          <a:blip r:embed="rId4" cstate="print"/>
          <a:stretch>
            <a:fillRect/>
          </a:stretch>
        </p:blipFill>
        <p:spPr>
          <a:xfrm>
            <a:off x="639078" y="2708920"/>
            <a:ext cx="804780" cy="86843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6554867" cy="1323964"/>
          </a:xfrm>
        </p:spPr>
        <p:txBody>
          <a:bodyPr/>
          <a:lstStyle/>
          <a:p>
            <a:pPr algn="ctr">
              <a:buNone/>
            </a:pPr>
            <a:r>
              <a:rPr lang="fr-BE" sz="3600" i="1" u="sng" dirty="0">
                <a:solidFill>
                  <a:srgbClr val="0000FF"/>
                </a:solidFill>
                <a:latin typeface="Comic Sans MS" pitchFamily="66" charset="0"/>
              </a:rPr>
              <a:t>9 – 5  Notification de la composition du CA</a:t>
            </a:r>
            <a:endParaRPr lang="fr-BE" sz="3600" u="sng" dirty="0"/>
          </a:p>
          <a:p>
            <a:pPr algn="ct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28</a:t>
            </a:fld>
            <a:endParaRPr lang="fr-BE" dirty="0"/>
          </a:p>
        </p:txBody>
      </p:sp>
      <p:graphicFrame>
        <p:nvGraphicFramePr>
          <p:cNvPr id="5" name="Table 4"/>
          <p:cNvGraphicFramePr>
            <a:graphicFrameLocks noGrp="1"/>
          </p:cNvGraphicFramePr>
          <p:nvPr>
            <p:extLst>
              <p:ext uri="{D42A27DB-BD31-4B8C-83A1-F6EECF244321}">
                <p14:modId xmlns:p14="http://schemas.microsoft.com/office/powerpoint/2010/main" val="393318947"/>
              </p:ext>
            </p:extLst>
          </p:nvPr>
        </p:nvGraphicFramePr>
        <p:xfrm>
          <a:off x="1713342" y="2071679"/>
          <a:ext cx="6387051" cy="4532976"/>
        </p:xfrm>
        <a:graphic>
          <a:graphicData uri="http://schemas.openxmlformats.org/drawingml/2006/table">
            <a:tbl>
              <a:tblPr firstRow="1" bandRow="1">
                <a:tableStyleId>{5C22544A-7EE6-4342-B048-85BDC9FD1C3A}</a:tableStyleId>
              </a:tblPr>
              <a:tblGrid>
                <a:gridCol w="2129017">
                  <a:extLst>
                    <a:ext uri="{9D8B030D-6E8A-4147-A177-3AD203B41FA5}">
                      <a16:colId xmlns:a16="http://schemas.microsoft.com/office/drawing/2014/main" val="20000"/>
                    </a:ext>
                  </a:extLst>
                </a:gridCol>
                <a:gridCol w="2129017">
                  <a:extLst>
                    <a:ext uri="{9D8B030D-6E8A-4147-A177-3AD203B41FA5}">
                      <a16:colId xmlns:a16="http://schemas.microsoft.com/office/drawing/2014/main" val="20001"/>
                    </a:ext>
                  </a:extLst>
                </a:gridCol>
                <a:gridCol w="2129017">
                  <a:extLst>
                    <a:ext uri="{9D8B030D-6E8A-4147-A177-3AD203B41FA5}">
                      <a16:colId xmlns:a16="http://schemas.microsoft.com/office/drawing/2014/main" val="20002"/>
                    </a:ext>
                  </a:extLst>
                </a:gridCol>
              </a:tblGrid>
              <a:tr h="333378">
                <a:tc>
                  <a:txBody>
                    <a:bodyPr/>
                    <a:lstStyle/>
                    <a:p>
                      <a:pPr algn="ctr"/>
                      <a:r>
                        <a:rPr lang="fr-BE" i="1" dirty="0">
                          <a:solidFill>
                            <a:srgbClr val="000000"/>
                          </a:solidFill>
                        </a:rPr>
                        <a:t>Nom</a:t>
                      </a:r>
                    </a:p>
                  </a:txBody>
                  <a:tcPr/>
                </a:tc>
                <a:tc>
                  <a:txBody>
                    <a:bodyPr/>
                    <a:lstStyle/>
                    <a:p>
                      <a:pPr algn="ctr"/>
                      <a:r>
                        <a:rPr lang="fr-BE" i="1" dirty="0">
                          <a:solidFill>
                            <a:srgbClr val="000000"/>
                          </a:solidFill>
                        </a:rPr>
                        <a:t>Prénom</a:t>
                      </a:r>
                    </a:p>
                  </a:txBody>
                  <a:tcPr/>
                </a:tc>
                <a:tc>
                  <a:txBody>
                    <a:bodyPr/>
                    <a:lstStyle/>
                    <a:p>
                      <a:pPr algn="ctr"/>
                      <a:r>
                        <a:rPr lang="fr-BE" i="1" dirty="0">
                          <a:solidFill>
                            <a:srgbClr val="000000"/>
                          </a:solidFill>
                        </a:rPr>
                        <a:t>Fonction</a:t>
                      </a:r>
                    </a:p>
                  </a:txBody>
                  <a:tcPr/>
                </a:tc>
                <a:extLst>
                  <a:ext uri="{0D108BD9-81ED-4DB2-BD59-A6C34878D82A}">
                    <a16:rowId xmlns:a16="http://schemas.microsoft.com/office/drawing/2014/main" val="10000"/>
                  </a:ext>
                </a:extLst>
              </a:tr>
              <a:tr h="2333641">
                <a:tc>
                  <a:txBody>
                    <a:bodyPr/>
                    <a:lstStyle/>
                    <a:p>
                      <a:endParaRPr lang="fr-BE" i="1" dirty="0">
                        <a:solidFill>
                          <a:srgbClr val="000000"/>
                        </a:solidFill>
                      </a:endParaRPr>
                    </a:p>
                    <a:p>
                      <a:r>
                        <a:rPr lang="fr-BE" i="1" dirty="0">
                          <a:solidFill>
                            <a:srgbClr val="000000"/>
                          </a:solidFill>
                        </a:rPr>
                        <a:t>Adjudant</a:t>
                      </a:r>
                    </a:p>
                    <a:p>
                      <a:r>
                        <a:rPr lang="fr-BE" sz="1800" kern="1200" dirty="0" err="1">
                          <a:solidFill>
                            <a:srgbClr val="000000"/>
                          </a:solidFill>
                          <a:latin typeface="+mn-lt"/>
                          <a:ea typeface="+mn-ea"/>
                          <a:cs typeface="+mn-cs"/>
                        </a:rPr>
                        <a:t>Welkenhunzen</a:t>
                      </a:r>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Patrick</a:t>
                      </a:r>
                    </a:p>
                  </a:txBody>
                  <a:tcPr/>
                </a:tc>
                <a:tc>
                  <a:txBody>
                    <a:bodyPr/>
                    <a:lstStyle/>
                    <a:p>
                      <a:endParaRPr lang="fr-BE" i="1"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BE" i="1" dirty="0">
                          <a:solidFill>
                            <a:srgbClr val="000000"/>
                          </a:solidFill>
                        </a:rPr>
                        <a:t>Membre</a:t>
                      </a:r>
                      <a:r>
                        <a:rPr lang="fr-BE" i="1" baseline="0" dirty="0">
                          <a:solidFill>
                            <a:srgbClr val="000000"/>
                          </a:solidFill>
                        </a:rPr>
                        <a:t> de droit</a:t>
                      </a:r>
                    </a:p>
                    <a:p>
                      <a:pPr marL="0" marR="0" indent="0" algn="l" defTabSz="457200" rtl="0" eaLnBrk="1" fontAlgn="auto" latinLnBrk="0" hangingPunct="1">
                        <a:lnSpc>
                          <a:spcPct val="100000"/>
                        </a:lnSpc>
                        <a:spcBef>
                          <a:spcPts val="0"/>
                        </a:spcBef>
                        <a:spcAft>
                          <a:spcPts val="0"/>
                        </a:spcAft>
                        <a:buClrTx/>
                        <a:buSzTx/>
                        <a:buFontTx/>
                        <a:buNone/>
                        <a:tabLst/>
                        <a:defRPr/>
                      </a:pPr>
                      <a:endParaRPr lang="fr-BE" i="1" dirty="0">
                        <a:solidFill>
                          <a:srgbClr val="000000"/>
                        </a:solidFill>
                      </a:endParaRPr>
                    </a:p>
                    <a:p>
                      <a:pPr algn="l"/>
                      <a:r>
                        <a:rPr lang="fr-BE" i="1" dirty="0">
                          <a:solidFill>
                            <a:srgbClr val="000000"/>
                          </a:solidFill>
                        </a:rPr>
                        <a:t>Président du Club Royal Sergent Marchal</a:t>
                      </a:r>
                      <a:endParaRPr lang="fr-BE" i="1" baseline="0" dirty="0">
                        <a:solidFill>
                          <a:srgbClr val="000000"/>
                        </a:solidFill>
                      </a:endParaRPr>
                    </a:p>
                    <a:p>
                      <a:pPr algn="l"/>
                      <a:endParaRPr lang="fr-BE" i="1" dirty="0">
                        <a:solidFill>
                          <a:srgbClr val="000000"/>
                        </a:solidFill>
                      </a:endParaRPr>
                    </a:p>
                  </a:txBody>
                  <a:tcPr/>
                </a:tc>
                <a:extLst>
                  <a:ext uri="{0D108BD9-81ED-4DB2-BD59-A6C34878D82A}">
                    <a16:rowId xmlns:a16="http://schemas.microsoft.com/office/drawing/2014/main" val="10001"/>
                  </a:ext>
                </a:extLst>
              </a:tr>
              <a:tr h="1833575">
                <a:tc>
                  <a:txBody>
                    <a:bodyPr/>
                    <a:lstStyle/>
                    <a:p>
                      <a:endParaRPr lang="fr-BE" i="1" dirty="0">
                        <a:solidFill>
                          <a:srgbClr val="000000"/>
                        </a:solidFill>
                      </a:endParaRPr>
                    </a:p>
                    <a:p>
                      <a:r>
                        <a:rPr lang="fr-BE" i="1" dirty="0">
                          <a:solidFill>
                            <a:srgbClr val="000000"/>
                          </a:solidFill>
                        </a:rPr>
                        <a:t>1</a:t>
                      </a:r>
                      <a:r>
                        <a:rPr lang="fr-BE" i="1" baseline="30000" dirty="0">
                          <a:solidFill>
                            <a:srgbClr val="000000"/>
                          </a:solidFill>
                        </a:rPr>
                        <a:t>ier</a:t>
                      </a:r>
                      <a:r>
                        <a:rPr lang="fr-BE" i="1" baseline="0" dirty="0">
                          <a:solidFill>
                            <a:srgbClr val="000000"/>
                          </a:solidFill>
                        </a:rPr>
                        <a:t> </a:t>
                      </a:r>
                      <a:r>
                        <a:rPr lang="fr-BE" i="1" baseline="0" dirty="0" err="1">
                          <a:solidFill>
                            <a:srgbClr val="000000"/>
                          </a:solidFill>
                        </a:rPr>
                        <a:t>Caporal-Chef</a:t>
                      </a:r>
                      <a:endParaRPr lang="fr-BE" i="1" baseline="0" dirty="0">
                        <a:solidFill>
                          <a:srgbClr val="000000"/>
                        </a:solidFill>
                      </a:endParaRPr>
                    </a:p>
                    <a:p>
                      <a:r>
                        <a:rPr lang="fr-BE" i="1" baseline="0" dirty="0">
                          <a:solidFill>
                            <a:srgbClr val="000000"/>
                          </a:solidFill>
                        </a:rPr>
                        <a:t>Pirard</a:t>
                      </a:r>
                      <a:endParaRPr lang="fr-BE" i="1" dirty="0">
                        <a:solidFill>
                          <a:srgbClr val="000000"/>
                        </a:solidFill>
                      </a:endParaRPr>
                    </a:p>
                    <a:p>
                      <a:endParaRPr lang="fr-BE" i="1" dirty="0">
                        <a:solidFill>
                          <a:srgbClr val="000000"/>
                        </a:solidFill>
                      </a:endParaRPr>
                    </a:p>
                  </a:txBody>
                  <a:tcPr/>
                </a:tc>
                <a:tc>
                  <a:txBody>
                    <a:bodyPr/>
                    <a:lstStyle/>
                    <a:p>
                      <a:endParaRPr lang="fr-BE" i="1" dirty="0">
                        <a:solidFill>
                          <a:srgbClr val="000000"/>
                        </a:solidFill>
                      </a:endParaRPr>
                    </a:p>
                    <a:p>
                      <a:r>
                        <a:rPr lang="fr-BE" i="1" dirty="0">
                          <a:solidFill>
                            <a:srgbClr val="000000"/>
                          </a:solidFill>
                        </a:rPr>
                        <a:t>Patrick</a:t>
                      </a:r>
                    </a:p>
                  </a:txBody>
                  <a:tcPr/>
                </a:tc>
                <a:tc>
                  <a:txBody>
                    <a:bodyPr/>
                    <a:lstStyle/>
                    <a:p>
                      <a:pPr algn="l"/>
                      <a:endParaRPr lang="fr-BE" i="1"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BE" i="1" dirty="0">
                          <a:solidFill>
                            <a:srgbClr val="000000"/>
                          </a:solidFill>
                        </a:rPr>
                        <a:t>Membre</a:t>
                      </a:r>
                      <a:r>
                        <a:rPr lang="fr-BE" i="1" baseline="0" dirty="0">
                          <a:solidFill>
                            <a:srgbClr val="000000"/>
                          </a:solidFill>
                        </a:rPr>
                        <a:t> de droit</a:t>
                      </a:r>
                    </a:p>
                    <a:p>
                      <a:pPr marL="0" marR="0" indent="0" algn="l" defTabSz="457200" rtl="0" eaLnBrk="1" fontAlgn="auto" latinLnBrk="0" hangingPunct="1">
                        <a:lnSpc>
                          <a:spcPct val="100000"/>
                        </a:lnSpc>
                        <a:spcBef>
                          <a:spcPts val="0"/>
                        </a:spcBef>
                        <a:spcAft>
                          <a:spcPts val="0"/>
                        </a:spcAft>
                        <a:buClrTx/>
                        <a:buSzTx/>
                        <a:buFontTx/>
                        <a:buNone/>
                        <a:tabLst/>
                        <a:defRPr/>
                      </a:pPr>
                      <a:endParaRPr lang="fr-BE" i="1" dirty="0">
                        <a:solidFill>
                          <a:srgbClr val="000000"/>
                        </a:solidFill>
                      </a:endParaRPr>
                    </a:p>
                    <a:p>
                      <a:r>
                        <a:rPr lang="fr-BE" i="1" dirty="0">
                          <a:solidFill>
                            <a:srgbClr val="000000"/>
                          </a:solidFill>
                        </a:rPr>
                        <a:t>Président du Club</a:t>
                      </a:r>
                      <a:r>
                        <a:rPr lang="fr-BE" i="1" baseline="0" dirty="0">
                          <a:solidFill>
                            <a:srgbClr val="000000"/>
                          </a:solidFill>
                        </a:rPr>
                        <a:t> Bélier</a:t>
                      </a:r>
                    </a:p>
                    <a:p>
                      <a:endParaRPr lang="fr-BE" i="1" dirty="0">
                        <a:solidFill>
                          <a:srgbClr val="000000"/>
                        </a:solidFill>
                      </a:endParaRPr>
                    </a:p>
                  </a:txBody>
                  <a:tcPr/>
                </a:tc>
                <a:extLst>
                  <a:ext uri="{0D108BD9-81ED-4DB2-BD59-A6C34878D82A}">
                    <a16:rowId xmlns:a16="http://schemas.microsoft.com/office/drawing/2014/main" val="10002"/>
                  </a:ext>
                </a:extLst>
              </a:tr>
            </a:tbl>
          </a:graphicData>
        </a:graphic>
      </p:graphicFrame>
      <p:pic>
        <p:nvPicPr>
          <p:cNvPr id="6" name="Image 5" descr="Welkenhuzen Patri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2857497"/>
            <a:ext cx="785818" cy="928694"/>
          </a:xfrm>
          <a:prstGeom prst="rect">
            <a:avLst/>
          </a:prstGeom>
          <a:noFill/>
          <a:ln>
            <a:noFill/>
          </a:ln>
        </p:spPr>
      </p:pic>
      <p:pic>
        <p:nvPicPr>
          <p:cNvPr id="7" name="Image 2" descr="C:\Users\Papa\Documents\Downloads\465fe1bd-7ba3-4407-b9b9-f89ba3aee4c1_original.jpg"/>
          <p:cNvPicPr/>
          <p:nvPr/>
        </p:nvPicPr>
        <p:blipFill>
          <a:blip r:embed="rId3" cstate="print"/>
          <a:srcRect/>
          <a:stretch>
            <a:fillRect/>
          </a:stretch>
        </p:blipFill>
        <p:spPr bwMode="auto">
          <a:xfrm>
            <a:off x="790710" y="4714884"/>
            <a:ext cx="780894" cy="1000132"/>
          </a:xfrm>
          <a:prstGeom prst="rect">
            <a:avLst/>
          </a:prstGeom>
          <a:noFill/>
          <a:ln w="9525">
            <a:noFill/>
            <a:miter lim="800000"/>
            <a:headEnd/>
            <a:tailEnd/>
          </a:ln>
        </p:spPr>
      </p:pic>
      <p:sp>
        <p:nvSpPr>
          <p:cNvPr id="8" name="Rectangle 7"/>
          <p:cNvSpPr/>
          <p:nvPr/>
        </p:nvSpPr>
        <p:spPr>
          <a:xfrm>
            <a:off x="1785918" y="1714488"/>
            <a:ext cx="2533066" cy="369332"/>
          </a:xfrm>
          <a:prstGeom prst="rect">
            <a:avLst/>
          </a:prstGeom>
        </p:spPr>
        <p:txBody>
          <a:bodyPr wrap="none">
            <a:spAutoFit/>
          </a:bodyPr>
          <a:lstStyle/>
          <a:p>
            <a:r>
              <a:rPr lang="fr-BE" i="1" dirty="0">
                <a:solidFill>
                  <a:srgbClr val="0000FF"/>
                </a:solidFill>
                <a:latin typeface="Comic Sans MS" pitchFamily="66" charset="0"/>
              </a:rPr>
              <a:t>Les membres de droit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C119D3-B58D-46FA-B0B3-B02207F6499F}" type="slidenum">
              <a:rPr lang="fr-BE" smtClean="0"/>
              <a:pPr/>
              <a:t>29</a:t>
            </a:fld>
            <a:endParaRPr lang="fr-BE" dirty="0"/>
          </a:p>
        </p:txBody>
      </p:sp>
      <p:sp>
        <p:nvSpPr>
          <p:cNvPr id="5" name="Rectangle 4"/>
          <p:cNvSpPr/>
          <p:nvPr/>
        </p:nvSpPr>
        <p:spPr>
          <a:xfrm>
            <a:off x="500034" y="428604"/>
            <a:ext cx="6143652" cy="1200329"/>
          </a:xfrm>
          <a:prstGeom prst="rect">
            <a:avLst/>
          </a:prstGeom>
        </p:spPr>
        <p:txBody>
          <a:bodyPr wrap="square">
            <a:spAutoFit/>
          </a:bodyPr>
          <a:lstStyle/>
          <a:p>
            <a:pPr algn="ctr">
              <a:buNone/>
            </a:pPr>
            <a:r>
              <a:rPr lang="fr-BE" sz="3600" i="1" u="sng" dirty="0">
                <a:solidFill>
                  <a:srgbClr val="0000FF"/>
                </a:solidFill>
                <a:latin typeface="Comic Sans MS" pitchFamily="66" charset="0"/>
              </a:rPr>
              <a:t>9 – 6  Délégués à la salle de tradition</a:t>
            </a:r>
            <a:endParaRPr lang="fr-BE" sz="3600" u="sng" dirty="0"/>
          </a:p>
        </p:txBody>
      </p:sp>
      <p:graphicFrame>
        <p:nvGraphicFramePr>
          <p:cNvPr id="6" name="Table 5"/>
          <p:cNvGraphicFramePr>
            <a:graphicFrameLocks noGrp="1"/>
          </p:cNvGraphicFramePr>
          <p:nvPr/>
        </p:nvGraphicFramePr>
        <p:xfrm>
          <a:off x="1928794" y="2928934"/>
          <a:ext cx="6096000" cy="2194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24790">
                <a:tc>
                  <a:txBody>
                    <a:bodyPr/>
                    <a:lstStyle/>
                    <a:p>
                      <a:pPr algn="ctr"/>
                      <a:r>
                        <a:rPr lang="fr-BE" i="1" dirty="0">
                          <a:solidFill>
                            <a:srgbClr val="000000"/>
                          </a:solidFill>
                        </a:rPr>
                        <a:t>Nom</a:t>
                      </a:r>
                    </a:p>
                  </a:txBody>
                  <a:tcPr/>
                </a:tc>
                <a:tc>
                  <a:txBody>
                    <a:bodyPr/>
                    <a:lstStyle/>
                    <a:p>
                      <a:pPr algn="ctr"/>
                      <a:r>
                        <a:rPr lang="fr-BE" i="1" dirty="0">
                          <a:solidFill>
                            <a:srgbClr val="000000"/>
                          </a:solidFill>
                        </a:rPr>
                        <a:t>Prénom</a:t>
                      </a:r>
                    </a:p>
                  </a:txBody>
                  <a:tcPr/>
                </a:tc>
                <a:tc>
                  <a:txBody>
                    <a:bodyPr/>
                    <a:lstStyle/>
                    <a:p>
                      <a:pPr algn="ctr"/>
                      <a:r>
                        <a:rPr lang="fr-BE" i="1" dirty="0">
                          <a:solidFill>
                            <a:srgbClr val="000000"/>
                          </a:solidFill>
                        </a:rPr>
                        <a:t>Fonction</a:t>
                      </a:r>
                    </a:p>
                  </a:txBody>
                  <a:tcPr/>
                </a:tc>
                <a:extLst>
                  <a:ext uri="{0D108BD9-81ED-4DB2-BD59-A6C34878D82A}">
                    <a16:rowId xmlns:a16="http://schemas.microsoft.com/office/drawing/2014/main" val="10000"/>
                  </a:ext>
                </a:extLst>
              </a:tr>
              <a:tr h="370840">
                <a:tc>
                  <a:txBody>
                    <a:bodyPr/>
                    <a:lstStyle/>
                    <a:p>
                      <a:endParaRPr lang="fr-BE" i="1" dirty="0">
                        <a:solidFill>
                          <a:srgbClr val="000000"/>
                        </a:solidFill>
                        <a:latin typeface="Comic Sans MS" pitchFamily="66" charset="0"/>
                      </a:endParaRPr>
                    </a:p>
                    <a:p>
                      <a:r>
                        <a:rPr lang="fr-BE" i="1" dirty="0">
                          <a:solidFill>
                            <a:srgbClr val="000000"/>
                          </a:solidFill>
                          <a:latin typeface="Comic Sans MS" pitchFamily="66" charset="0"/>
                        </a:rPr>
                        <a:t>Minet</a:t>
                      </a:r>
                    </a:p>
                  </a:txBody>
                  <a:tcPr/>
                </a:tc>
                <a:tc>
                  <a:txBody>
                    <a:bodyPr/>
                    <a:lstStyle/>
                    <a:p>
                      <a:endParaRPr lang="fr-BE" i="1" dirty="0">
                        <a:solidFill>
                          <a:srgbClr val="000000"/>
                        </a:solidFill>
                        <a:latin typeface="Comic Sans MS" pitchFamily="66" charset="0"/>
                      </a:endParaRPr>
                    </a:p>
                    <a:p>
                      <a:r>
                        <a:rPr lang="fr-BE" i="1" dirty="0">
                          <a:solidFill>
                            <a:srgbClr val="000000"/>
                          </a:solidFill>
                          <a:latin typeface="Comic Sans MS" pitchFamily="66" charset="0"/>
                        </a:rPr>
                        <a:t>Alex</a:t>
                      </a:r>
                    </a:p>
                  </a:txBody>
                  <a:tcPr/>
                </a:tc>
                <a:tc>
                  <a:txBody>
                    <a:bodyPr/>
                    <a:lstStyle/>
                    <a:p>
                      <a:endParaRPr lang="fr-BE" i="1" dirty="0">
                        <a:solidFill>
                          <a:srgbClr val="000000"/>
                        </a:solidFill>
                        <a:latin typeface="Comic Sans MS" pitchFamily="66" charset="0"/>
                      </a:endParaRPr>
                    </a:p>
                    <a:p>
                      <a:r>
                        <a:rPr lang="fr-BE" i="1" dirty="0">
                          <a:solidFill>
                            <a:srgbClr val="000000"/>
                          </a:solidFill>
                          <a:latin typeface="Comic Sans MS" pitchFamily="66" charset="0"/>
                        </a:rPr>
                        <a:t>Conservateur musée</a:t>
                      </a:r>
                    </a:p>
                  </a:txBody>
                  <a:tcPr/>
                </a:tc>
                <a:extLst>
                  <a:ext uri="{0D108BD9-81ED-4DB2-BD59-A6C34878D82A}">
                    <a16:rowId xmlns:a16="http://schemas.microsoft.com/office/drawing/2014/main" val="10001"/>
                  </a:ext>
                </a:extLst>
              </a:tr>
              <a:tr h="370840">
                <a:tc>
                  <a:txBody>
                    <a:bodyPr/>
                    <a:lstStyle/>
                    <a:p>
                      <a:endParaRPr lang="fr-BE" i="1" dirty="0">
                        <a:solidFill>
                          <a:srgbClr val="000000"/>
                        </a:solidFill>
                        <a:latin typeface="Comic Sans MS" pitchFamily="66" charset="0"/>
                      </a:endParaRPr>
                    </a:p>
                    <a:p>
                      <a:r>
                        <a:rPr lang="fr-BE" i="1" dirty="0" err="1">
                          <a:solidFill>
                            <a:srgbClr val="000000"/>
                          </a:solidFill>
                          <a:latin typeface="Comic Sans MS" pitchFamily="66" charset="0"/>
                        </a:rPr>
                        <a:t>Duez</a:t>
                      </a:r>
                      <a:endParaRPr lang="fr-BE" i="1" dirty="0">
                        <a:solidFill>
                          <a:srgbClr val="000000"/>
                        </a:solidFill>
                        <a:latin typeface="Comic Sans MS" pitchFamily="66" charset="0"/>
                      </a:endParaRPr>
                    </a:p>
                  </a:txBody>
                  <a:tcPr/>
                </a:tc>
                <a:tc>
                  <a:txBody>
                    <a:bodyPr/>
                    <a:lstStyle/>
                    <a:p>
                      <a:endParaRPr lang="fr-BE" i="1" dirty="0">
                        <a:solidFill>
                          <a:srgbClr val="000000"/>
                        </a:solidFill>
                        <a:latin typeface="Comic Sans MS" pitchFamily="66" charset="0"/>
                      </a:endParaRPr>
                    </a:p>
                    <a:p>
                      <a:r>
                        <a:rPr lang="fr-BE" i="1" dirty="0">
                          <a:solidFill>
                            <a:srgbClr val="000000"/>
                          </a:solidFill>
                          <a:latin typeface="Comic Sans MS" pitchFamily="66" charset="0"/>
                        </a:rPr>
                        <a:t>Philippe</a:t>
                      </a:r>
                    </a:p>
                  </a:txBody>
                  <a:tcPr/>
                </a:tc>
                <a:tc>
                  <a:txBody>
                    <a:bodyPr/>
                    <a:lstStyle/>
                    <a:p>
                      <a:endParaRPr lang="fr-BE" i="1" dirty="0">
                        <a:solidFill>
                          <a:srgbClr val="000000"/>
                        </a:solidFill>
                        <a:latin typeface="Comic Sans MS" pitchFamily="66"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BE" i="1" dirty="0">
                          <a:solidFill>
                            <a:srgbClr val="000000"/>
                          </a:solidFill>
                          <a:latin typeface="Comic Sans MS" pitchFamily="66" charset="0"/>
                        </a:rPr>
                        <a:t>Conservateur musée</a:t>
                      </a:r>
                    </a:p>
                  </a:txBody>
                  <a:tcPr/>
                </a:tc>
                <a:extLst>
                  <a:ext uri="{0D108BD9-81ED-4DB2-BD59-A6C34878D82A}">
                    <a16:rowId xmlns:a16="http://schemas.microsoft.com/office/drawing/2014/main" val="10002"/>
                  </a:ext>
                </a:extLst>
              </a:tr>
            </a:tbl>
          </a:graphicData>
        </a:graphic>
      </p:graphicFrame>
      <p:pic>
        <p:nvPicPr>
          <p:cNvPr id="9" name="Image 2" descr="Description : Alex"/>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714348" y="3286124"/>
            <a:ext cx="785818" cy="928694"/>
          </a:xfrm>
          <a:prstGeom prst="rect">
            <a:avLst/>
          </a:prstGeom>
          <a:noFill/>
          <a:ln>
            <a:noFill/>
          </a:ln>
        </p:spPr>
      </p:pic>
      <p:pic>
        <p:nvPicPr>
          <p:cNvPr id="10" name="Image 51" descr="DUEZ P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48" y="4286256"/>
            <a:ext cx="780893" cy="8572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332656"/>
            <a:ext cx="6552728" cy="830997"/>
          </a:xfrm>
          <a:prstGeom prst="rect">
            <a:avLst/>
          </a:prstGeom>
          <a:noFill/>
        </p:spPr>
        <p:txBody>
          <a:bodyPr wrap="square" rtlCol="0">
            <a:spAutoFit/>
          </a:bodyPr>
          <a:lstStyle/>
          <a:p>
            <a:pPr algn="ctr"/>
            <a:r>
              <a:rPr lang="fr-BE" dirty="0">
                <a:solidFill>
                  <a:srgbClr val="0000FF"/>
                </a:solidFill>
              </a:rPr>
              <a:t> </a:t>
            </a:r>
            <a:r>
              <a:rPr lang="fr-BE" sz="3600" i="1" u="sng" dirty="0">
                <a:solidFill>
                  <a:srgbClr val="0000FF"/>
                </a:solidFill>
                <a:latin typeface="Comic Sans MS" panose="030F0702030302020204" pitchFamily="66" charset="0"/>
              </a:rPr>
              <a:t>Une pensée pour nos défunts</a:t>
            </a:r>
          </a:p>
          <a:p>
            <a:r>
              <a:rPr lang="fr-BE" sz="1200" dirty="0">
                <a:solidFill>
                  <a:srgbClr val="0000FF"/>
                </a:solidFill>
                <a:latin typeface="Arial" panose="020B0604020202020204" pitchFamily="34" charset="0"/>
                <a:cs typeface="Arial" panose="020B0604020202020204" pitchFamily="34" charset="0"/>
              </a:rPr>
              <a:t>    </a:t>
            </a:r>
            <a:r>
              <a:rPr lang="fr-BE" sz="1200" dirty="0">
                <a:solidFill>
                  <a:srgbClr val="000000"/>
                </a:solidFill>
                <a:latin typeface="Arial" panose="020B0604020202020204" pitchFamily="34" charset="0"/>
                <a:cs typeface="Arial" panose="020B0604020202020204" pitchFamily="34" charset="0"/>
              </a:rPr>
              <a:t>(Membres de l’amicale pour lesquels nous avons été informés du décès)</a:t>
            </a:r>
            <a:endParaRPr lang="fr-BE" sz="1200" dirty="0">
              <a:solidFill>
                <a:srgbClr val="0000FF"/>
              </a:solidFill>
              <a:latin typeface="Arial" panose="020B0604020202020204" pitchFamily="34" charset="0"/>
              <a:cs typeface="Arial" panose="020B0604020202020204" pitchFamily="34" charset="0"/>
            </a:endParaRPr>
          </a:p>
        </p:txBody>
      </p:sp>
      <p:sp>
        <p:nvSpPr>
          <p:cNvPr id="7" name="ZoneTexte 6"/>
          <p:cNvSpPr txBox="1"/>
          <p:nvPr/>
        </p:nvSpPr>
        <p:spPr>
          <a:xfrm>
            <a:off x="3347864" y="5517232"/>
            <a:ext cx="248786" cy="369332"/>
          </a:xfrm>
          <a:prstGeom prst="rect">
            <a:avLst/>
          </a:prstGeom>
          <a:noFill/>
        </p:spPr>
        <p:txBody>
          <a:bodyPr wrap="none" rtlCol="0">
            <a:spAutoFit/>
          </a:bodyPr>
          <a:lstStyle/>
          <a:p>
            <a:r>
              <a:rPr lang="fr-BE" dirty="0">
                <a:solidFill>
                  <a:srgbClr val="0000FF"/>
                </a:solidFill>
              </a:rPr>
              <a:t> </a:t>
            </a:r>
          </a:p>
        </p:txBody>
      </p:sp>
      <p:sp>
        <p:nvSpPr>
          <p:cNvPr id="1025" name="Rectangle 1"/>
          <p:cNvSpPr>
            <a:spLocks noChangeArrowheads="1"/>
          </p:cNvSpPr>
          <p:nvPr/>
        </p:nvSpPr>
        <p:spPr bwMode="auto">
          <a:xfrm>
            <a:off x="2285984" y="4357694"/>
            <a:ext cx="5040560"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sz="1000" b="0" i="0" u="none" strike="noStrike" cap="none" normalizeH="0" baseline="0" dirty="0">
                <a:ln>
                  <a:noFill/>
                </a:ln>
                <a:solidFill>
                  <a:srgbClr val="000000"/>
                </a:solidFill>
                <a:effectLst/>
                <a:latin typeface="Calibri" pitchFamily="34" charset="0"/>
                <a:cs typeface="Arial" pitchFamily="34" charset="0"/>
              </a:rPr>
              <a:t> </a:t>
            </a:r>
            <a:endParaRPr kumimoji="0" lang="fr-BE" sz="1800" b="0" i="0" u="none" strike="noStrike" cap="none" normalizeH="0" baseline="0" dirty="0">
              <a:ln>
                <a:noFill/>
              </a:ln>
              <a:solidFill>
                <a:schemeClr val="tx1"/>
              </a:solidFill>
              <a:effectLst/>
              <a:latin typeface="Arial" pitchFamily="34" charset="0"/>
              <a:cs typeface="Arial" pitchFamily="34" charset="0"/>
            </a:endParaRPr>
          </a:p>
        </p:txBody>
      </p:sp>
      <p:sp>
        <p:nvSpPr>
          <p:cNvPr id="8" name="Espace réservé du numéro de diapositive 7"/>
          <p:cNvSpPr>
            <a:spLocks noGrp="1"/>
          </p:cNvSpPr>
          <p:nvPr>
            <p:ph type="sldNum" sz="quarter" idx="12"/>
          </p:nvPr>
        </p:nvSpPr>
        <p:spPr/>
        <p:txBody>
          <a:bodyPr/>
          <a:lstStyle/>
          <a:p>
            <a:fld id="{D7C119D3-B58D-46FA-B0B3-B02207F6499F}" type="slidenum">
              <a:rPr lang="fr-BE" smtClean="0"/>
              <a:pPr/>
              <a:t>3</a:t>
            </a:fld>
            <a:endParaRPr lang="fr-BE" dirty="0"/>
          </a:p>
        </p:txBody>
      </p:sp>
      <p:sp>
        <p:nvSpPr>
          <p:cNvPr id="9" name="TextBox 8"/>
          <p:cNvSpPr txBox="1"/>
          <p:nvPr/>
        </p:nvSpPr>
        <p:spPr>
          <a:xfrm>
            <a:off x="107504" y="1756982"/>
            <a:ext cx="9070407" cy="4801314"/>
          </a:xfrm>
          <a:prstGeom prst="rect">
            <a:avLst/>
          </a:prstGeom>
          <a:noFill/>
        </p:spPr>
        <p:txBody>
          <a:bodyPr wrap="square" rtlCol="0">
            <a:spAutoFit/>
          </a:bodyPr>
          <a:lstStyle/>
          <a:p>
            <a:pPr algn="l" fontAlgn="base"/>
            <a:r>
              <a:rPr lang="fr-BE" b="1" i="0" u="sng" strike="noStrike" dirty="0">
                <a:solidFill>
                  <a:srgbClr val="002060"/>
                </a:solidFill>
                <a:effectLst/>
                <a:hlinkClick r:id="rId2">
                  <a:extLst>
                    <a:ext uri="{A12FA001-AC4F-418D-AE19-62706E023703}">
                      <ahyp:hlinkClr xmlns:ahyp="http://schemas.microsoft.com/office/drawing/2018/hyperlinkcolor" val="tx"/>
                    </a:ext>
                  </a:extLst>
                </a:hlinkClick>
              </a:rPr>
              <a:t>Le 04/01/2022 Gaston José Genette né le 16/08/1926</a:t>
            </a:r>
            <a:endParaRPr lang="fr-BE" b="1" i="0" u="sng" strike="noStrike" dirty="0">
              <a:solidFill>
                <a:srgbClr val="002060"/>
              </a:solidFill>
              <a:effectLst/>
            </a:endParaRPr>
          </a:p>
          <a:p>
            <a:pPr algn="l" fontAlgn="base"/>
            <a:br>
              <a:rPr lang="fr-BE" b="1" i="0" u="sng" dirty="0">
                <a:solidFill>
                  <a:srgbClr val="002060"/>
                </a:solidFill>
                <a:effectLst/>
              </a:rPr>
            </a:br>
            <a:r>
              <a:rPr lang="fr-BE" b="1" i="0" u="sng" dirty="0">
                <a:solidFill>
                  <a:srgbClr val="002060"/>
                </a:solidFill>
                <a:effectLst/>
              </a:rPr>
              <a:t>Le </a:t>
            </a:r>
            <a:r>
              <a:rPr lang="fr-BE" b="1" i="0" u="sng" strike="noStrike" dirty="0">
                <a:solidFill>
                  <a:srgbClr val="002060"/>
                </a:solidFill>
                <a:effectLst/>
                <a:hlinkClick r:id="rId3">
                  <a:extLst>
                    <a:ext uri="{A12FA001-AC4F-418D-AE19-62706E023703}">
                      <ahyp:hlinkClr xmlns:ahyp="http://schemas.microsoft.com/office/drawing/2018/hyperlinkcolor" val="tx"/>
                    </a:ext>
                  </a:extLst>
                </a:hlinkClick>
              </a:rPr>
              <a:t>25/08/2021Jean-Marie Gousset né le 10/12/1942</a:t>
            </a:r>
            <a:endParaRPr lang="fr-BE" b="1" i="0" u="sng" strike="noStrike" dirty="0">
              <a:solidFill>
                <a:srgbClr val="002060"/>
              </a:solidFill>
              <a:effectLst/>
            </a:endParaRPr>
          </a:p>
          <a:p>
            <a:pPr algn="l" fontAlgn="base"/>
            <a:br>
              <a:rPr lang="fr-BE" b="1" i="0" u="sng" dirty="0">
                <a:solidFill>
                  <a:srgbClr val="002060"/>
                </a:solidFill>
                <a:effectLst/>
              </a:rPr>
            </a:br>
            <a:r>
              <a:rPr lang="fr-BE" b="1" i="0" u="sng" dirty="0">
                <a:solidFill>
                  <a:srgbClr val="002060"/>
                </a:solidFill>
                <a:effectLst/>
              </a:rPr>
              <a:t>Le </a:t>
            </a:r>
            <a:r>
              <a:rPr lang="fr-BE" b="1" i="0" u="sng" strike="noStrike" dirty="0">
                <a:solidFill>
                  <a:srgbClr val="002060"/>
                </a:solidFill>
                <a:effectLst/>
                <a:hlinkClick r:id="rId4">
                  <a:extLst>
                    <a:ext uri="{A12FA001-AC4F-418D-AE19-62706E023703}">
                      <ahyp:hlinkClr xmlns:ahyp="http://schemas.microsoft.com/office/drawing/2018/hyperlinkcolor" val="tx"/>
                    </a:ext>
                  </a:extLst>
                </a:hlinkClick>
              </a:rPr>
              <a:t>06/08/2021 </a:t>
            </a:r>
            <a:r>
              <a:rPr lang="fr-BE" b="1" i="0" u="sng" strike="noStrike" dirty="0" err="1">
                <a:solidFill>
                  <a:srgbClr val="002060"/>
                </a:solidFill>
                <a:effectLst/>
                <a:hlinkClick r:id="rId4">
                  <a:extLst>
                    <a:ext uri="{A12FA001-AC4F-418D-AE19-62706E023703}">
                      <ahyp:hlinkClr xmlns:ahyp="http://schemas.microsoft.com/office/drawing/2018/hyperlinkcolor" val="tx"/>
                    </a:ext>
                  </a:extLst>
                </a:hlinkClick>
              </a:rPr>
              <a:t>Giuseppa</a:t>
            </a:r>
            <a:r>
              <a:rPr lang="fr-BE" b="1" i="0" u="sng" strike="noStrike" dirty="0">
                <a:solidFill>
                  <a:srgbClr val="002060"/>
                </a:solidFill>
                <a:effectLst/>
                <a:hlinkClick r:id="rId4">
                  <a:extLst>
                    <a:ext uri="{A12FA001-AC4F-418D-AE19-62706E023703}">
                      <ahyp:hlinkClr xmlns:ahyp="http://schemas.microsoft.com/office/drawing/2018/hyperlinkcolor" val="tx"/>
                    </a:ext>
                  </a:extLst>
                </a:hlinkClick>
              </a:rPr>
              <a:t> </a:t>
            </a:r>
            <a:r>
              <a:rPr lang="fr-BE" b="1" i="0" u="sng" strike="noStrike" dirty="0" err="1">
                <a:solidFill>
                  <a:srgbClr val="002060"/>
                </a:solidFill>
                <a:effectLst/>
                <a:hlinkClick r:id="rId4">
                  <a:extLst>
                    <a:ext uri="{A12FA001-AC4F-418D-AE19-62706E023703}">
                      <ahyp:hlinkClr xmlns:ahyp="http://schemas.microsoft.com/office/drawing/2018/hyperlinkcolor" val="tx"/>
                    </a:ext>
                  </a:extLst>
                </a:hlinkClick>
              </a:rPr>
              <a:t>Incandela</a:t>
            </a:r>
            <a:r>
              <a:rPr lang="fr-BE" b="1" i="0" u="sng" strike="noStrike" dirty="0">
                <a:solidFill>
                  <a:srgbClr val="002060"/>
                </a:solidFill>
                <a:effectLst/>
                <a:hlinkClick r:id="rId4">
                  <a:extLst>
                    <a:ext uri="{A12FA001-AC4F-418D-AE19-62706E023703}">
                      <ahyp:hlinkClr xmlns:ahyp="http://schemas.microsoft.com/office/drawing/2018/hyperlinkcolor" val="tx"/>
                    </a:ext>
                  </a:extLst>
                </a:hlinkClick>
              </a:rPr>
              <a:t> née le 19/12/1951 (M.A.) épouse Lecomte P</a:t>
            </a:r>
            <a:r>
              <a:rPr lang="fr-BE" b="1" i="0" u="sng" dirty="0">
                <a:solidFill>
                  <a:srgbClr val="002060"/>
                </a:solidFill>
                <a:effectLst/>
              </a:rPr>
              <a:t>.</a:t>
            </a:r>
          </a:p>
          <a:p>
            <a:pPr algn="l" fontAlgn="base"/>
            <a:br>
              <a:rPr lang="fr-BE" b="1" i="0" u="sng" dirty="0">
                <a:solidFill>
                  <a:srgbClr val="002060"/>
                </a:solidFill>
                <a:effectLst/>
              </a:rPr>
            </a:br>
            <a:r>
              <a:rPr lang="fr-BE" b="1" i="0" u="sng" dirty="0">
                <a:solidFill>
                  <a:srgbClr val="002060"/>
                </a:solidFill>
                <a:effectLst/>
              </a:rPr>
              <a:t>Le </a:t>
            </a:r>
            <a:r>
              <a:rPr lang="fr-BE" b="1" i="0" u="sng" strike="noStrike" dirty="0">
                <a:solidFill>
                  <a:srgbClr val="002060"/>
                </a:solidFill>
                <a:effectLst/>
                <a:hlinkClick r:id="rId5">
                  <a:extLst>
                    <a:ext uri="{A12FA001-AC4F-418D-AE19-62706E023703}">
                      <ahyp:hlinkClr xmlns:ahyp="http://schemas.microsoft.com/office/drawing/2018/hyperlinkcolor" val="tx"/>
                    </a:ext>
                  </a:extLst>
                </a:hlinkClick>
              </a:rPr>
              <a:t>04/06/2021 Willy </a:t>
            </a:r>
            <a:r>
              <a:rPr lang="fr-BE" b="1" i="0" u="sng" strike="noStrike" dirty="0" err="1">
                <a:solidFill>
                  <a:srgbClr val="002060"/>
                </a:solidFill>
                <a:effectLst/>
                <a:hlinkClick r:id="rId5">
                  <a:extLst>
                    <a:ext uri="{A12FA001-AC4F-418D-AE19-62706E023703}">
                      <ahyp:hlinkClr xmlns:ahyp="http://schemas.microsoft.com/office/drawing/2018/hyperlinkcolor" val="tx"/>
                    </a:ext>
                  </a:extLst>
                </a:hlinkClick>
              </a:rPr>
              <a:t>Franckson</a:t>
            </a:r>
            <a:r>
              <a:rPr lang="fr-BE" b="1" i="0" u="sng" strike="noStrike" dirty="0">
                <a:solidFill>
                  <a:srgbClr val="002060"/>
                </a:solidFill>
                <a:effectLst/>
                <a:hlinkClick r:id="rId5">
                  <a:extLst>
                    <a:ext uri="{A12FA001-AC4F-418D-AE19-62706E023703}">
                      <ahyp:hlinkClr xmlns:ahyp="http://schemas.microsoft.com/office/drawing/2018/hyperlinkcolor" val="tx"/>
                    </a:ext>
                  </a:extLst>
                </a:hlinkClick>
              </a:rPr>
              <a:t> né le 30/09/1948</a:t>
            </a:r>
            <a:endParaRPr lang="fr-BE" b="1" i="0" u="sng" strike="noStrike" dirty="0">
              <a:solidFill>
                <a:srgbClr val="002060"/>
              </a:solidFill>
              <a:effectLst/>
            </a:endParaRPr>
          </a:p>
          <a:p>
            <a:pPr fontAlgn="base"/>
            <a:endParaRPr lang="fr-BE" b="1" u="sng" dirty="0">
              <a:solidFill>
                <a:srgbClr val="002060"/>
              </a:solidFill>
              <a:hlinkClick r:id="rId6">
                <a:extLst>
                  <a:ext uri="{A12FA001-AC4F-418D-AE19-62706E023703}">
                    <ahyp:hlinkClr xmlns:ahyp="http://schemas.microsoft.com/office/drawing/2018/hyperlinkcolor" val="tx"/>
                  </a:ext>
                </a:extLst>
              </a:hlinkClick>
            </a:endParaRPr>
          </a:p>
          <a:p>
            <a:pPr fontAlgn="base"/>
            <a:r>
              <a:rPr lang="fr-BE" b="1" u="sng" dirty="0">
                <a:solidFill>
                  <a:srgbClr val="002060"/>
                </a:solidFill>
                <a:hlinkClick r:id="rId6">
                  <a:extLst>
                    <a:ext uri="{A12FA001-AC4F-418D-AE19-62706E023703}">
                      <ahyp:hlinkClr xmlns:ahyp="http://schemas.microsoft.com/office/drawing/2018/hyperlinkcolor" val="tx"/>
                    </a:ext>
                  </a:extLst>
                </a:hlinkClick>
              </a:rPr>
              <a:t>Le </a:t>
            </a:r>
            <a:r>
              <a:rPr lang="fr-FR" b="1" u="sng" dirty="0">
                <a:solidFill>
                  <a:srgbClr val="002060"/>
                </a:solidFill>
                <a:hlinkClick r:id="rId6">
                  <a:extLst>
                    <a:ext uri="{A12FA001-AC4F-418D-AE19-62706E023703}">
                      <ahyp:hlinkClr xmlns:ahyp="http://schemas.microsoft.com/office/drawing/2018/hyperlinkcolor" val="tx"/>
                    </a:ext>
                  </a:extLst>
                </a:hlinkClick>
              </a:rPr>
              <a:t>13/03/2021 Jean-Marc Wuillaume né le 14/05/1956</a:t>
            </a:r>
            <a:r>
              <a:rPr lang="fr-FR" b="1" u="sng" dirty="0">
                <a:solidFill>
                  <a:srgbClr val="002060"/>
                </a:solidFill>
              </a:rPr>
              <a:t> (Secrétaire de l'Amicale)</a:t>
            </a:r>
          </a:p>
          <a:p>
            <a:pPr fontAlgn="base"/>
            <a:br>
              <a:rPr lang="fr-FR" b="1" u="sng" dirty="0">
                <a:solidFill>
                  <a:srgbClr val="002060"/>
                </a:solidFill>
              </a:rPr>
            </a:br>
            <a:r>
              <a:rPr lang="fr-FR" b="1" u="sng" dirty="0">
                <a:solidFill>
                  <a:srgbClr val="002060"/>
                </a:solidFill>
              </a:rPr>
              <a:t>Le </a:t>
            </a:r>
            <a:r>
              <a:rPr lang="fr-FR" b="1" u="sng" dirty="0">
                <a:solidFill>
                  <a:srgbClr val="002060"/>
                </a:solidFill>
                <a:hlinkClick r:id="rId7">
                  <a:extLst>
                    <a:ext uri="{A12FA001-AC4F-418D-AE19-62706E023703}">
                      <ahyp:hlinkClr xmlns:ahyp="http://schemas.microsoft.com/office/drawing/2018/hyperlinkcolor" val="tx"/>
                    </a:ext>
                  </a:extLst>
                </a:hlinkClick>
              </a:rPr>
              <a:t>13/03/2021 Georges </a:t>
            </a:r>
            <a:r>
              <a:rPr lang="fr-FR" b="1" u="sng" dirty="0" err="1">
                <a:solidFill>
                  <a:srgbClr val="002060"/>
                </a:solidFill>
                <a:hlinkClick r:id="rId7">
                  <a:extLst>
                    <a:ext uri="{A12FA001-AC4F-418D-AE19-62706E023703}">
                      <ahyp:hlinkClr xmlns:ahyp="http://schemas.microsoft.com/office/drawing/2018/hyperlinkcolor" val="tx"/>
                    </a:ext>
                  </a:extLst>
                </a:hlinkClick>
              </a:rPr>
              <a:t>Brom</a:t>
            </a:r>
            <a:endParaRPr lang="fr-FR" b="1" u="sng" dirty="0">
              <a:solidFill>
                <a:srgbClr val="002060"/>
              </a:solidFill>
            </a:endParaRPr>
          </a:p>
          <a:p>
            <a:pPr fontAlgn="base"/>
            <a:br>
              <a:rPr lang="fr-FR" b="1" u="sng" dirty="0">
                <a:solidFill>
                  <a:srgbClr val="002060"/>
                </a:solidFill>
              </a:rPr>
            </a:br>
            <a:r>
              <a:rPr lang="fr-FR" b="1" u="sng" dirty="0">
                <a:solidFill>
                  <a:srgbClr val="002060"/>
                </a:solidFill>
              </a:rPr>
              <a:t>Le</a:t>
            </a:r>
            <a:r>
              <a:rPr lang="fr-FR" b="1" u="sng" dirty="0">
                <a:solidFill>
                  <a:srgbClr val="002060"/>
                </a:solidFill>
                <a:hlinkClick r:id="rId8">
                  <a:extLst>
                    <a:ext uri="{A12FA001-AC4F-418D-AE19-62706E023703}">
                      <ahyp:hlinkClr xmlns:ahyp="http://schemas.microsoft.com/office/drawing/2018/hyperlinkcolor" val="tx"/>
                    </a:ext>
                  </a:extLst>
                </a:hlinkClick>
              </a:rPr>
              <a:t> 22/01/2021 Jean-Marie </a:t>
            </a:r>
            <a:r>
              <a:rPr lang="fr-FR" b="1" u="sng" dirty="0" err="1">
                <a:solidFill>
                  <a:srgbClr val="002060"/>
                </a:solidFill>
                <a:hlinkClick r:id="rId8">
                  <a:extLst>
                    <a:ext uri="{A12FA001-AC4F-418D-AE19-62706E023703}">
                      <ahyp:hlinkClr xmlns:ahyp="http://schemas.microsoft.com/office/drawing/2018/hyperlinkcolor" val="tx"/>
                    </a:ext>
                  </a:extLst>
                </a:hlinkClick>
              </a:rPr>
              <a:t>Decerf</a:t>
            </a:r>
            <a:r>
              <a:rPr lang="fr-FR" b="1" u="sng" dirty="0">
                <a:solidFill>
                  <a:srgbClr val="002060"/>
                </a:solidFill>
                <a:hlinkClick r:id="rId8">
                  <a:extLst>
                    <a:ext uri="{A12FA001-AC4F-418D-AE19-62706E023703}">
                      <ahyp:hlinkClr xmlns:ahyp="http://schemas.microsoft.com/office/drawing/2018/hyperlinkcolor" val="tx"/>
                    </a:ext>
                  </a:extLst>
                </a:hlinkClick>
              </a:rPr>
              <a:t> né le 11/02/1935</a:t>
            </a:r>
            <a:endParaRPr lang="fr-FR" b="1" u="sng" dirty="0">
              <a:solidFill>
                <a:srgbClr val="002060"/>
              </a:solidFill>
            </a:endParaRPr>
          </a:p>
          <a:p>
            <a:pPr algn="l" fontAlgn="base"/>
            <a:endParaRPr lang="fr-BE" b="1" i="0" u="sng" dirty="0">
              <a:solidFill>
                <a:srgbClr val="002060"/>
              </a:solidFill>
              <a:effectLst/>
            </a:endParaRPr>
          </a:p>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p:txBody>
      </p:sp>
      <p:pic>
        <p:nvPicPr>
          <p:cNvPr id="1027" name="Picture 3"/>
          <p:cNvPicPr>
            <a:picLocks noChangeAspect="1" noChangeArrowheads="1"/>
          </p:cNvPicPr>
          <p:nvPr/>
        </p:nvPicPr>
        <p:blipFill>
          <a:blip r:embed="rId9"/>
          <a:srcRect/>
          <a:stretch>
            <a:fillRect/>
          </a:stretch>
        </p:blipFill>
        <p:spPr bwMode="auto">
          <a:xfrm>
            <a:off x="6427084" y="4434638"/>
            <a:ext cx="1983463" cy="1303214"/>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736"/>
            <a:ext cx="6554867" cy="928694"/>
          </a:xfrm>
        </p:spPr>
        <p:txBody>
          <a:bodyPr>
            <a:normAutofit/>
          </a:bodyPr>
          <a:lstStyle/>
          <a:p>
            <a:r>
              <a:rPr lang="fr-BE" sz="1800" i="1" cap="none" dirty="0">
                <a:solidFill>
                  <a:srgbClr val="0000FF"/>
                </a:solidFill>
                <a:latin typeface="Comic Sans MS" pitchFamily="66" charset="0"/>
              </a:rPr>
              <a:t>Il n’y a pas au sein du CA une structure hiérarchique militaire mais bien </a:t>
            </a:r>
            <a:r>
              <a:rPr lang="fr-BE" sz="1800" b="1" i="1" u="sng" cap="none" dirty="0">
                <a:solidFill>
                  <a:srgbClr val="0000FF"/>
                </a:solidFill>
                <a:latin typeface="Comic Sans MS" pitchFamily="66" charset="0"/>
              </a:rPr>
              <a:t>une structure fonctionnelle.</a:t>
            </a:r>
          </a:p>
        </p:txBody>
      </p:sp>
      <p:sp>
        <p:nvSpPr>
          <p:cNvPr id="3" name="Content Placeholder 2"/>
          <p:cNvSpPr>
            <a:spLocks noGrp="1"/>
          </p:cNvSpPr>
          <p:nvPr>
            <p:ph idx="1"/>
          </p:nvPr>
        </p:nvSpPr>
        <p:spPr>
          <a:xfrm>
            <a:off x="285720" y="214290"/>
            <a:ext cx="6500859" cy="1395402"/>
          </a:xfrm>
        </p:spPr>
        <p:txBody>
          <a:bodyPr>
            <a:normAutofit/>
          </a:bodyPr>
          <a:lstStyle/>
          <a:p>
            <a:pPr algn="ctr">
              <a:buNone/>
            </a:pPr>
            <a:r>
              <a:rPr lang="fr-BE" sz="3900" i="1" u="sng" dirty="0">
                <a:solidFill>
                  <a:srgbClr val="0000FF"/>
                </a:solidFill>
                <a:latin typeface="Comic Sans MS" pitchFamily="66" charset="0"/>
              </a:rPr>
              <a:t>9 – 7  Identification des membres du CA</a:t>
            </a:r>
            <a:endParaRPr lang="fr-BE" sz="3900" u="sng" dirty="0"/>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30</a:t>
            </a:fld>
            <a:endParaRPr lang="fr-BE" dirty="0"/>
          </a:p>
        </p:txBody>
      </p:sp>
      <p:sp>
        <p:nvSpPr>
          <p:cNvPr id="5" name="Rectangle 4"/>
          <p:cNvSpPr/>
          <p:nvPr/>
        </p:nvSpPr>
        <p:spPr>
          <a:xfrm>
            <a:off x="142844" y="5429264"/>
            <a:ext cx="7715304" cy="923330"/>
          </a:xfrm>
          <a:prstGeom prst="rect">
            <a:avLst/>
          </a:prstGeom>
        </p:spPr>
        <p:txBody>
          <a:bodyPr wrap="square">
            <a:spAutoFit/>
          </a:bodyPr>
          <a:lstStyle/>
          <a:p>
            <a:r>
              <a:rPr lang="fr-BE" i="1" dirty="0">
                <a:solidFill>
                  <a:srgbClr val="0000FF"/>
                </a:solidFill>
                <a:latin typeface="Comic Sans MS" pitchFamily="66" charset="0"/>
              </a:rPr>
              <a:t>L’écusson est un moyen d’identification des membres du CA, afin de </a:t>
            </a:r>
          </a:p>
          <a:p>
            <a:r>
              <a:rPr lang="fr-BE" i="1" dirty="0">
                <a:solidFill>
                  <a:srgbClr val="0000FF"/>
                </a:solidFill>
                <a:latin typeface="Comic Sans MS" pitchFamily="66" charset="0"/>
              </a:rPr>
              <a:t>permettre aux membres de prendre directement contact avec le CA.</a:t>
            </a:r>
          </a:p>
          <a:p>
            <a:r>
              <a:rPr lang="fr-BE" i="1" dirty="0">
                <a:solidFill>
                  <a:srgbClr val="0000FF"/>
                </a:solidFill>
                <a:latin typeface="Comic Sans MS" pitchFamily="66" charset="0"/>
              </a:rPr>
              <a:t>De ce fait, </a:t>
            </a:r>
            <a:r>
              <a:rPr lang="fr-BE" b="1" i="1" u="sng" dirty="0">
                <a:solidFill>
                  <a:srgbClr val="0000FF"/>
                </a:solidFill>
                <a:latin typeface="Comic Sans MS" pitchFamily="66" charset="0"/>
              </a:rPr>
              <a:t>l’écusson ne peut pas être vendu aux autres membres.</a:t>
            </a:r>
            <a:endParaRPr lang="fr-BE" b="1" u="sng" dirty="0"/>
          </a:p>
        </p:txBody>
      </p:sp>
      <p:pic>
        <p:nvPicPr>
          <p:cNvPr id="50179" name="Picture 3"/>
          <p:cNvPicPr>
            <a:picLocks noChangeAspect="1" noChangeArrowheads="1"/>
          </p:cNvPicPr>
          <p:nvPr/>
        </p:nvPicPr>
        <p:blipFill>
          <a:blip r:embed="rId2" cstate="print">
            <a:clrChange>
              <a:clrFrom>
                <a:srgbClr val="EEB77E"/>
              </a:clrFrom>
              <a:clrTo>
                <a:srgbClr val="EEB77E">
                  <a:alpha val="0"/>
                </a:srgbClr>
              </a:clrTo>
            </a:clrChange>
          </a:blip>
          <a:srcRect/>
          <a:stretch>
            <a:fillRect/>
          </a:stretch>
        </p:blipFill>
        <p:spPr bwMode="auto">
          <a:xfrm>
            <a:off x="3143240" y="2357430"/>
            <a:ext cx="2303876" cy="307183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929198"/>
            <a:ext cx="6554867" cy="1524000"/>
          </a:xfrm>
        </p:spPr>
        <p:txBody>
          <a:bodyPr>
            <a:normAutofit/>
          </a:bodyPr>
          <a:lstStyle/>
          <a:p>
            <a:r>
              <a:rPr lang="fr-BE" sz="1800" i="1" u="sng" cap="none" dirty="0">
                <a:solidFill>
                  <a:srgbClr val="0000FF"/>
                </a:solidFill>
                <a:latin typeface="Comic Sans MS" pitchFamily="66" charset="0"/>
              </a:rPr>
              <a:t>Cette année (2022)</a:t>
            </a:r>
            <a:r>
              <a:rPr lang="fr-BE" sz="1800" i="1" cap="none" dirty="0">
                <a:solidFill>
                  <a:srgbClr val="0000FF"/>
                </a:solidFill>
                <a:latin typeface="Comic Sans MS" pitchFamily="66" charset="0"/>
              </a:rPr>
              <a:t>, les modifications aux statuts sont les suivantes en plus des nouvelles nominations/renouvellements d’administrateurs et composition du CA. Il n’y a pas de modification au Règlement d’Ordre Intérieur (ROI)</a:t>
            </a:r>
          </a:p>
        </p:txBody>
      </p:sp>
      <p:sp>
        <p:nvSpPr>
          <p:cNvPr id="3" name="Content Placeholder 2"/>
          <p:cNvSpPr>
            <a:spLocks noGrp="1"/>
          </p:cNvSpPr>
          <p:nvPr>
            <p:ph idx="1"/>
          </p:nvPr>
        </p:nvSpPr>
        <p:spPr>
          <a:xfrm>
            <a:off x="0" y="0"/>
            <a:ext cx="7715272" cy="1643050"/>
          </a:xfrm>
        </p:spPr>
        <p:txBody>
          <a:bodyPr>
            <a:normAutofit fontScale="92500" lnSpcReduction="10000"/>
          </a:bodyPr>
          <a:lstStyle/>
          <a:p>
            <a:pPr lvl="0">
              <a:buNone/>
            </a:pPr>
            <a:r>
              <a:rPr lang="fr-BE" sz="3600" i="1" u="sng" dirty="0">
                <a:solidFill>
                  <a:srgbClr val="0000FF"/>
                </a:solidFill>
                <a:latin typeface="Comic Sans MS" pitchFamily="66" charset="0"/>
              </a:rPr>
              <a:t>10 - Présentation des modifications aux Statuts et Règlement d’Ordre Intérieur (ROI</a:t>
            </a:r>
            <a:r>
              <a:rPr lang="fr-BE" sz="3600" b="1" i="1" u="sng" dirty="0">
                <a:solidFill>
                  <a:srgbClr val="0000FF"/>
                </a:solidFill>
              </a:rPr>
              <a:t>)</a:t>
            </a:r>
            <a:endParaRPr lang="fr-BE" i="1" u="sng" dirty="0">
              <a:solidFill>
                <a:srgbClr val="0000FF"/>
              </a:solidFill>
            </a:endParaRPr>
          </a:p>
          <a:p>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31</a:t>
            </a:fld>
            <a:endParaRPr lang="fr-BE" dirty="0"/>
          </a:p>
        </p:txBody>
      </p:sp>
      <p:pic>
        <p:nvPicPr>
          <p:cNvPr id="522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3905" y="3207548"/>
            <a:ext cx="3028950" cy="1514475"/>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clrChange>
              <a:clrFrom>
                <a:srgbClr val="45C3B8"/>
              </a:clrFrom>
              <a:clrTo>
                <a:srgbClr val="45C3B8">
                  <a:alpha val="0"/>
                </a:srgbClr>
              </a:clrTo>
            </a:clrChange>
          </a:blip>
          <a:srcRect/>
          <a:stretch>
            <a:fillRect/>
          </a:stretch>
        </p:blipFill>
        <p:spPr bwMode="auto">
          <a:xfrm>
            <a:off x="6702863" y="2426494"/>
            <a:ext cx="2143125" cy="2143125"/>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034" y="2000240"/>
            <a:ext cx="2076450" cy="2209800"/>
          </a:xfrm>
          <a:prstGeom prst="rect">
            <a:avLst/>
          </a:prstGeom>
          <a:noFill/>
          <a:ln w="9525">
            <a:noFill/>
            <a:miter lim="800000"/>
            <a:headEnd/>
            <a:tailEnd/>
          </a:ln>
          <a:effectLst/>
        </p:spPr>
      </p:pic>
      <p:pic>
        <p:nvPicPr>
          <p:cNvPr id="52229"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00364" y="1500174"/>
            <a:ext cx="3590925" cy="127635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715272" cy="1643050"/>
          </a:xfrm>
        </p:spPr>
        <p:txBody>
          <a:bodyPr>
            <a:normAutofit fontScale="92500" lnSpcReduction="10000"/>
          </a:bodyPr>
          <a:lstStyle/>
          <a:p>
            <a:pPr lvl="0">
              <a:buNone/>
            </a:pPr>
            <a:r>
              <a:rPr lang="fr-BE" sz="3600" i="1" u="sng" dirty="0">
                <a:solidFill>
                  <a:srgbClr val="0000FF"/>
                </a:solidFill>
                <a:latin typeface="Comic Sans MS" pitchFamily="66" charset="0"/>
              </a:rPr>
              <a:t>10 - Présentation des modifications aux Statuts notamment en fonction du CSA du 4 juin 2018.</a:t>
            </a:r>
            <a:endParaRPr lang="fr-BE" i="1" u="sng" dirty="0">
              <a:solidFill>
                <a:srgbClr val="0000FF"/>
              </a:solidFill>
            </a:endParaRPr>
          </a:p>
          <a:p>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32</a:t>
            </a:fld>
            <a:endParaRPr lang="fr-BE" dirty="0"/>
          </a:p>
        </p:txBody>
      </p:sp>
      <p:sp>
        <p:nvSpPr>
          <p:cNvPr id="6" name="Titre 5">
            <a:extLst>
              <a:ext uri="{FF2B5EF4-FFF2-40B4-BE49-F238E27FC236}">
                <a16:creationId xmlns:a16="http://schemas.microsoft.com/office/drawing/2014/main" id="{B99C1C16-9B61-4744-8796-3BA409B607B1}"/>
              </a:ext>
            </a:extLst>
          </p:cNvPr>
          <p:cNvSpPr>
            <a:spLocks noGrp="1"/>
          </p:cNvSpPr>
          <p:nvPr>
            <p:ph type="title"/>
          </p:nvPr>
        </p:nvSpPr>
        <p:spPr>
          <a:xfrm>
            <a:off x="395536" y="1556792"/>
            <a:ext cx="8235797" cy="4392488"/>
          </a:xfrm>
        </p:spPr>
        <p:txBody>
          <a:bodyPr>
            <a:normAutofit fontScale="90000"/>
          </a:bodyPr>
          <a:lstStyle/>
          <a:p>
            <a:pPr>
              <a:lnSpc>
                <a:spcPct val="115000"/>
              </a:lnSpc>
              <a:spcAft>
                <a:spcPts val="1000"/>
              </a:spcAft>
            </a:pPr>
            <a:r>
              <a:rPr lang="fr-FR" dirty="0">
                <a:solidFill>
                  <a:srgbClr val="0000FF"/>
                </a:solidFill>
              </a:rPr>
              <a:t>- </a:t>
            </a:r>
            <a:r>
              <a:rPr lang="fr-BE" sz="16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Art 2. Son siège social est établi En </a:t>
            </a:r>
            <a:r>
              <a:rPr lang="fr-BE"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Région Wallonne</a:t>
            </a:r>
            <a:r>
              <a:rPr lang="fr-BE" sz="16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il peut être transféré par décision du conseil d'administration en tout autre endroit, </a:t>
            </a:r>
            <a:r>
              <a:rPr lang="fr-BE"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POUR AUTANT QUE CE DEPLACEMENT N’ENTRAINE PAS DE MODIFICATION DU REGIME LINGUISTIQUE</a:t>
            </a:r>
            <a:r>
              <a:rPr lang="fr-BE" sz="16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br>
              <a:rPr lang="fr-BE"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br>
            <a:br>
              <a:rPr lang="fr-BE"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br>
            <a:r>
              <a:rPr lang="fr-BE"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fr-BE" sz="1600" dirty="0">
                <a:solidFill>
                  <a:srgbClr val="FF0000"/>
                </a:solidFill>
                <a:latin typeface="Arial" panose="020B0604020202020204" pitchFamily="34" charset="0"/>
                <a:cs typeface="Arial" panose="020B0604020202020204" pitchFamily="34" charset="0"/>
              </a:rPr>
              <a:t>TITRE X. Divers.</a:t>
            </a:r>
            <a:br>
              <a:rPr lang="fr-BE" sz="1600" dirty="0">
                <a:solidFill>
                  <a:srgbClr val="FF0000"/>
                </a:solidFill>
                <a:latin typeface="Arial" panose="020B0604020202020204" pitchFamily="34" charset="0"/>
                <a:cs typeface="Arial" panose="020B0604020202020204" pitchFamily="34" charset="0"/>
              </a:rPr>
            </a:br>
            <a:r>
              <a:rPr lang="fr-BE" sz="1600" dirty="0">
                <a:solidFill>
                  <a:srgbClr val="FF0000"/>
                </a:solidFill>
                <a:latin typeface="Arial" panose="020B0604020202020204" pitchFamily="34" charset="0"/>
                <a:cs typeface="Arial" panose="020B0604020202020204" pitchFamily="34" charset="0"/>
              </a:rPr>
              <a:t> </a:t>
            </a:r>
            <a:br>
              <a:rPr lang="fr-BE" sz="1600" dirty="0">
                <a:solidFill>
                  <a:srgbClr val="FF0000"/>
                </a:solidFill>
                <a:latin typeface="Arial" panose="020B0604020202020204" pitchFamily="34" charset="0"/>
                <a:cs typeface="Arial" panose="020B0604020202020204" pitchFamily="34" charset="0"/>
              </a:rPr>
            </a:br>
            <a:r>
              <a:rPr lang="fr-BE" sz="1600" dirty="0">
                <a:solidFill>
                  <a:srgbClr val="FF0000"/>
                </a:solidFill>
                <a:latin typeface="Arial" panose="020B0604020202020204" pitchFamily="34" charset="0"/>
                <a:cs typeface="Arial" panose="020B0604020202020204" pitchFamily="34" charset="0"/>
              </a:rPr>
              <a:t>	- </a:t>
            </a:r>
            <a:r>
              <a:rPr lang="en-US" sz="1600" dirty="0">
                <a:solidFill>
                  <a:srgbClr val="FF0000"/>
                </a:solidFill>
                <a:latin typeface="Arial" panose="020B0604020202020204" pitchFamily="34" charset="0"/>
                <a:cs typeface="Arial" panose="020B0604020202020204" pitchFamily="34" charset="0"/>
              </a:rPr>
              <a:t>Art 33. </a:t>
            </a:r>
            <a:r>
              <a:rPr lang="fr-BE" sz="1600" dirty="0">
                <a:solidFill>
                  <a:srgbClr val="FF0000"/>
                </a:solidFill>
                <a:latin typeface="Arial" panose="020B0604020202020204" pitchFamily="34" charset="0"/>
                <a:cs typeface="Arial" panose="020B0604020202020204" pitchFamily="34" charset="0"/>
              </a:rPr>
              <a:t>Banque IBAN: BE40 0011 7333 7763 BIC: GEBABEBB</a:t>
            </a:r>
            <a:br>
              <a:rPr lang="fr-BE" sz="1600" dirty="0">
                <a:solidFill>
                  <a:srgbClr val="FF0000"/>
                </a:solidFill>
                <a:latin typeface="Arial" panose="020B0604020202020204" pitchFamily="34" charset="0"/>
                <a:cs typeface="Arial" panose="020B0604020202020204" pitchFamily="34" charset="0"/>
              </a:rPr>
            </a:br>
            <a:r>
              <a:rPr lang="fr-BE" sz="1600" dirty="0">
                <a:solidFill>
                  <a:srgbClr val="FF0000"/>
                </a:solidFill>
                <a:latin typeface="Arial" panose="020B0604020202020204" pitchFamily="34" charset="0"/>
                <a:cs typeface="Arial" panose="020B0604020202020204" pitchFamily="34" charset="0"/>
              </a:rPr>
              <a:t>	- Art 34. Le R.O.I est disponible à tout moment sur le site internet de 	l’amicale: </a:t>
            </a:r>
            <a:r>
              <a:rPr lang="fr-BE" sz="1600"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https://www.amicale4gn.com/</a:t>
            </a:r>
            <a:r>
              <a:rPr lang="fr-BE" sz="1600" dirty="0">
                <a:solidFill>
                  <a:srgbClr val="FF0000"/>
                </a:solidFill>
                <a:latin typeface="Arial" panose="020B0604020202020204" pitchFamily="34" charset="0"/>
                <a:cs typeface="Arial" panose="020B0604020202020204" pitchFamily="34" charset="0"/>
              </a:rPr>
              <a:t> sous la rubrique Statuts et ROI. </a:t>
            </a:r>
            <a:br>
              <a:rPr lang="fr-BE" sz="1600" dirty="0">
                <a:solidFill>
                  <a:srgbClr val="FF0000"/>
                </a:solidFill>
                <a:latin typeface="Arial" panose="020B0604020202020204" pitchFamily="34" charset="0"/>
                <a:cs typeface="Arial" panose="020B0604020202020204" pitchFamily="34" charset="0"/>
              </a:rPr>
            </a:br>
            <a:r>
              <a:rPr lang="fr-BE" sz="1600" dirty="0">
                <a:solidFill>
                  <a:srgbClr val="FF0000"/>
                </a:solidFill>
                <a:latin typeface="Arial" panose="020B0604020202020204" pitchFamily="34" charset="0"/>
                <a:cs typeface="Arial" panose="020B0604020202020204" pitchFamily="34" charset="0"/>
              </a:rPr>
              <a:t>	La dernière version du ROI date du 1/9/2020 et les dernières modifications 	ont été publiées dans la Revue « Surpasse-Toi » n° 154. Le R.O.I est 	également disponible sur demande au secrétariat</a:t>
            </a:r>
            <a:r>
              <a:rPr lang="fr-BE" sz="1600" dirty="0">
                <a:solidFill>
                  <a:srgbClr val="0000FF"/>
                </a:solidFill>
                <a:latin typeface="Arial" panose="020B0604020202020204" pitchFamily="34" charset="0"/>
                <a:cs typeface="Arial" panose="020B0604020202020204" pitchFamily="34" charset="0"/>
              </a:rPr>
              <a:t>.</a:t>
            </a:r>
            <a:br>
              <a:rPr lang="fr-BE" sz="1600" dirty="0">
                <a:solidFill>
                  <a:srgbClr val="0000FF"/>
                </a:solidFill>
                <a:latin typeface="Arial" panose="020B0604020202020204" pitchFamily="34" charset="0"/>
                <a:cs typeface="Arial" panose="020B0604020202020204" pitchFamily="34" charset="0"/>
              </a:rPr>
            </a:br>
            <a:r>
              <a:rPr lang="fr-BE" sz="1600" dirty="0">
                <a:solidFill>
                  <a:srgbClr val="0000FF"/>
                </a:solidFill>
                <a:latin typeface="Arial" panose="020B0604020202020204" pitchFamily="34" charset="0"/>
                <a:cs typeface="Arial" panose="020B0604020202020204" pitchFamily="34" charset="0"/>
              </a:rPr>
              <a:t> </a:t>
            </a:r>
            <a:br>
              <a:rPr lang="fr-BE" sz="1600" dirty="0">
                <a:solidFill>
                  <a:srgbClr val="0000FF"/>
                </a:solidFill>
                <a:latin typeface="Arial" panose="020B0604020202020204" pitchFamily="34" charset="0"/>
                <a:cs typeface="Arial" panose="020B0604020202020204" pitchFamily="34" charset="0"/>
              </a:rPr>
            </a:br>
            <a:r>
              <a:rPr lang="fr-BE" sz="1600" dirty="0">
                <a:solidFill>
                  <a:srgbClr val="0000FF"/>
                </a:solidFill>
                <a:latin typeface="Arial" panose="020B0604020202020204" pitchFamily="34" charset="0"/>
                <a:cs typeface="Arial" panose="020B0604020202020204" pitchFamily="34" charset="0"/>
              </a:rPr>
              <a:t> </a:t>
            </a:r>
            <a:br>
              <a:rPr lang="fr-BE" sz="1600" dirty="0">
                <a:solidFill>
                  <a:srgbClr val="0000FF"/>
                </a:solidFill>
                <a:latin typeface="Arial" panose="020B0604020202020204" pitchFamily="34" charset="0"/>
                <a:cs typeface="Arial" panose="020B0604020202020204" pitchFamily="34" charset="0"/>
              </a:rPr>
            </a:br>
            <a:r>
              <a:rPr lang="fr-BE" sz="1600" dirty="0">
                <a:solidFill>
                  <a:srgbClr val="0000FF"/>
                </a:solidFill>
                <a:latin typeface="Arial" panose="020B0604020202020204" pitchFamily="34" charset="0"/>
                <a:cs typeface="Arial" panose="020B0604020202020204" pitchFamily="34" charset="0"/>
              </a:rPr>
              <a:t>- </a:t>
            </a:r>
            <a:r>
              <a:rPr lang="fr-BE" sz="1600" dirty="0">
                <a:solidFill>
                  <a:srgbClr val="FF0000"/>
                </a:solidFill>
                <a:latin typeface="Arial" panose="020B0604020202020204" pitchFamily="34" charset="0"/>
                <a:cs typeface="Arial" panose="020B0604020202020204" pitchFamily="34" charset="0"/>
              </a:rPr>
              <a:t>TITRE XI. </a:t>
            </a:r>
            <a:r>
              <a:rPr lang="fr-BE" sz="1600" dirty="0">
                <a:solidFill>
                  <a:srgbClr val="0000FF"/>
                </a:solidFill>
                <a:latin typeface="Arial" panose="020B0604020202020204" pitchFamily="34" charset="0"/>
                <a:cs typeface="Arial" panose="020B0604020202020204" pitchFamily="34" charset="0"/>
              </a:rPr>
              <a:t>Résolutions de l'assemblée générale.</a:t>
            </a:r>
            <a:br>
              <a:rPr lang="fr-BE" sz="1600" dirty="0">
                <a:solidFill>
                  <a:srgbClr val="0000FF"/>
                </a:solidFill>
                <a:latin typeface="Arial" panose="020B0604020202020204" pitchFamily="34" charset="0"/>
                <a:cs typeface="Arial" panose="020B0604020202020204" pitchFamily="34" charset="0"/>
              </a:rPr>
            </a:br>
            <a:br>
              <a:rPr lang="fr-BE" sz="1600" dirty="0">
                <a:solidFill>
                  <a:srgbClr val="0000FF"/>
                </a:solidFill>
                <a:latin typeface="Arial" panose="020B0604020202020204" pitchFamily="34" charset="0"/>
                <a:cs typeface="Arial" panose="020B0604020202020204" pitchFamily="34" charset="0"/>
              </a:rPr>
            </a:br>
            <a:endParaRPr lang="fr-BE" sz="16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831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285836"/>
            <a:ext cx="8610600" cy="5572164"/>
          </a:xfrm>
        </p:spPr>
        <p:txBody>
          <a:bodyPr>
            <a:noAutofit/>
          </a:bodyPr>
          <a:lstStyle/>
          <a:p>
            <a:r>
              <a:rPr lang="fr-BE" sz="1800" i="1" cap="none" dirty="0">
                <a:solidFill>
                  <a:srgbClr val="0000FF"/>
                </a:solidFill>
                <a:latin typeface="Comic Sans MS" pitchFamily="66" charset="0"/>
              </a:rPr>
              <a:t>			</a:t>
            </a:r>
            <a:br>
              <a:rPr lang="fr-BE" sz="1800" i="1" u="sng" cap="none" dirty="0">
                <a:solidFill>
                  <a:srgbClr val="00B050"/>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L’Assemblée générale, 31mars 2022 </a:t>
            </a:r>
            <a:r>
              <a:rPr lang="fr-BE" sz="1800" i="1" u="sng" cap="none" dirty="0">
                <a:solidFill>
                  <a:srgbClr val="000000"/>
                </a:solidFill>
                <a:latin typeface="Comic Sans MS" pitchFamily="66" charset="0"/>
              </a:rPr>
              <a:t>sous forme papier</a:t>
            </a:r>
            <a:br>
              <a:rPr lang="fr-BE" sz="1800" i="1" cap="none" dirty="0">
                <a:solidFill>
                  <a:srgbClr val="000000"/>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BBQ à confirmer</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Voyage de la mémoire de l’Amicale 29 septembre 2022</a:t>
            </a:r>
            <a:br>
              <a:rPr lang="fr-BE" sz="1800" i="1" u="sng" cap="none" dirty="0">
                <a:solidFill>
                  <a:srgbClr val="00B050"/>
                </a:solidFill>
                <a:latin typeface="Comic Sans MS" pitchFamily="66" charset="0"/>
              </a:rPr>
            </a:br>
            <a:r>
              <a:rPr lang="fr-BE" sz="1800" cap="none" dirty="0">
                <a:solidFill>
                  <a:srgbClr val="00B050"/>
                </a:solidFill>
                <a:latin typeface="Comic Sans MS" pitchFamily="66" charset="0"/>
              </a:rPr>
              <a:t>   </a:t>
            </a:r>
            <a:r>
              <a:rPr lang="fr-BE" sz="1200" cap="none" dirty="0">
                <a:solidFill>
                  <a:srgbClr val="000000"/>
                </a:solidFill>
                <a:latin typeface="Arial" panose="020B0604020202020204" pitchFamily="34" charset="0"/>
                <a:cs typeface="Arial" panose="020B0604020202020204" pitchFamily="34" charset="0"/>
              </a:rPr>
              <a:t>(à confirmer)</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Sainte-barbe de l’Amicale date à confirmer 2022</a:t>
            </a:r>
            <a:br>
              <a:rPr lang="fr-BE" sz="1800" i="1" u="sng" cap="none" dirty="0">
                <a:solidFill>
                  <a:srgbClr val="00B050"/>
                </a:solidFill>
                <a:latin typeface="Comic Sans MS" pitchFamily="66" charset="0"/>
              </a:rPr>
            </a:br>
            <a:r>
              <a:rPr lang="fr-BE" sz="1800" cap="none" dirty="0">
                <a:solidFill>
                  <a:srgbClr val="00B050"/>
                </a:solidFill>
                <a:latin typeface="Comic Sans MS" pitchFamily="66" charset="0"/>
              </a:rPr>
              <a:t>    </a:t>
            </a:r>
            <a:endParaRPr lang="fr-BE" sz="1800" dirty="0"/>
          </a:p>
        </p:txBody>
      </p:sp>
      <p:sp>
        <p:nvSpPr>
          <p:cNvPr id="3" name="Content Placeholder 2"/>
          <p:cNvSpPr>
            <a:spLocks noGrp="1"/>
          </p:cNvSpPr>
          <p:nvPr>
            <p:ph idx="1"/>
          </p:nvPr>
        </p:nvSpPr>
        <p:spPr>
          <a:xfrm>
            <a:off x="0" y="142852"/>
            <a:ext cx="6858016" cy="1714512"/>
          </a:xfrm>
        </p:spPr>
        <p:txBody>
          <a:bodyPr>
            <a:normAutofit fontScale="92500" lnSpcReduction="20000"/>
          </a:bodyPr>
          <a:lstStyle/>
          <a:p>
            <a:pPr algn="ctr">
              <a:buNone/>
            </a:pPr>
            <a:r>
              <a:rPr lang="fr-BE" sz="3600" i="1" u="sng" dirty="0">
                <a:solidFill>
                  <a:srgbClr val="0000FF"/>
                </a:solidFill>
                <a:latin typeface="Comic Sans MS" pitchFamily="66" charset="0"/>
              </a:rPr>
              <a:t>11   Activités planifiées pour</a:t>
            </a:r>
          </a:p>
          <a:p>
            <a:pPr algn="ctr">
              <a:buNone/>
            </a:pPr>
            <a:r>
              <a:rPr lang="fr-BE" sz="3600" i="1" u="sng" dirty="0">
                <a:solidFill>
                  <a:srgbClr val="0000FF"/>
                </a:solidFill>
                <a:latin typeface="Comic Sans MS" pitchFamily="66" charset="0"/>
              </a:rPr>
              <a:t> 2022 et organisées </a:t>
            </a:r>
          </a:p>
          <a:p>
            <a:pPr algn="ctr">
              <a:buNone/>
            </a:pPr>
            <a:r>
              <a:rPr lang="fr-BE" sz="3600" i="1" u="sng" dirty="0">
                <a:solidFill>
                  <a:srgbClr val="0000FF"/>
                </a:solidFill>
                <a:latin typeface="Comic Sans MS" pitchFamily="66" charset="0"/>
              </a:rPr>
              <a:t>par l’Amicale 4 Gn</a:t>
            </a:r>
            <a:endParaRPr lang="fr-BE" sz="3600" u="sng"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33</a:t>
            </a:fld>
            <a:endParaRPr lang="fr-B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8670"/>
            <a:ext cx="7610500" cy="2214578"/>
          </a:xfrm>
        </p:spPr>
        <p:txBody>
          <a:bodyPr>
            <a:normAutofit/>
          </a:bodyPr>
          <a:lstStyle/>
          <a:p>
            <a:r>
              <a:rPr lang="fr-BE" sz="1800" i="1" cap="none" dirty="0">
                <a:solidFill>
                  <a:srgbClr val="0000FF"/>
                </a:solidFill>
                <a:latin typeface="Comic Sans MS" pitchFamily="66" charset="0"/>
              </a:rPr>
              <a:t>Adresse du site :			</a:t>
            </a:r>
            <a:r>
              <a:rPr lang="fr-BE" sz="1800" dirty="0">
                <a:solidFill>
                  <a:srgbClr val="0000FF"/>
                </a:solidFill>
                <a:hlinkClick r:id="rId2"/>
              </a:rPr>
              <a:t>https://www.amicale4gn.com/</a:t>
            </a:r>
            <a:r>
              <a:rPr lang="fr-BE" sz="1800" i="1" cap="none" dirty="0">
                <a:solidFill>
                  <a:srgbClr val="0000FF"/>
                </a:solidFill>
                <a:latin typeface="Comic Sans MS" pitchFamily="66" charset="0"/>
              </a:rPr>
              <a:t>	</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endParaRPr lang="fr-BE" sz="1800" i="1" cap="none" dirty="0">
              <a:solidFill>
                <a:srgbClr val="0000FF"/>
              </a:solidFill>
              <a:latin typeface="Comic Sans MS" pitchFamily="66" charset="0"/>
            </a:endParaRPr>
          </a:p>
        </p:txBody>
      </p:sp>
      <p:sp>
        <p:nvSpPr>
          <p:cNvPr id="3" name="Content Placeholder 2"/>
          <p:cNvSpPr>
            <a:spLocks noGrp="1"/>
          </p:cNvSpPr>
          <p:nvPr>
            <p:ph idx="1"/>
          </p:nvPr>
        </p:nvSpPr>
        <p:spPr>
          <a:xfrm>
            <a:off x="357158" y="214290"/>
            <a:ext cx="6554867" cy="966774"/>
          </a:xfrm>
        </p:spPr>
        <p:txBody>
          <a:bodyPr>
            <a:normAutofit fontScale="92500"/>
          </a:bodyPr>
          <a:lstStyle/>
          <a:p>
            <a:r>
              <a:rPr lang="fr-BE" sz="3600" i="1" u="sng" dirty="0">
                <a:solidFill>
                  <a:srgbClr val="0000FF"/>
                </a:solidFill>
                <a:latin typeface="Comic Sans MS" pitchFamily="66" charset="0"/>
              </a:rPr>
              <a:t>12 – 1   Notre site INTERNET</a:t>
            </a:r>
            <a:endParaRPr lang="fr-BE" sz="3600" u="sng" dirty="0"/>
          </a:p>
          <a:p>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34</a:t>
            </a:fld>
            <a:endParaRPr lang="fr-BE" dirty="0"/>
          </a:p>
        </p:txBody>
      </p:sp>
      <p:sp>
        <p:nvSpPr>
          <p:cNvPr id="6" name="TextBox 5"/>
          <p:cNvSpPr txBox="1"/>
          <p:nvPr/>
        </p:nvSpPr>
        <p:spPr>
          <a:xfrm>
            <a:off x="1285852" y="2132856"/>
            <a:ext cx="6286544" cy="4247317"/>
          </a:xfrm>
          <a:prstGeom prst="rect">
            <a:avLst/>
          </a:prstGeom>
          <a:noFill/>
        </p:spPr>
        <p:txBody>
          <a:bodyPr wrap="square" rtlCol="0">
            <a:spAutoFit/>
          </a:bodyPr>
          <a:lstStyle/>
          <a:p>
            <a:r>
              <a:rPr lang="fr-BE" i="1" dirty="0">
                <a:solidFill>
                  <a:srgbClr val="0000FF"/>
                </a:solidFill>
                <a:latin typeface="Comic Sans MS" pitchFamily="66" charset="0"/>
              </a:rPr>
              <a:t>Vous pouvez y trouver :</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		- Les statuts et ROI.</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		- La composition du comité d’administration.</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		- L’agenda des activités.</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		- La galerie des photos de nos activités.</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		- La liste des membres de notre Amicale.</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		- In memoriam.</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		et bien d’autres renseignements</a:t>
            </a:r>
          </a:p>
        </p:txBody>
      </p:sp>
      <p:pic>
        <p:nvPicPr>
          <p:cNvPr id="5120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282" y="5143512"/>
            <a:ext cx="1928826" cy="1323843"/>
          </a:xfrm>
          <a:prstGeom prst="rect">
            <a:avLst/>
          </a:prstGeom>
          <a:noFill/>
          <a:ln w="9525">
            <a:noFill/>
            <a:miter lim="800000"/>
            <a:headEnd/>
            <a:tailEnd/>
          </a:ln>
          <a:effectLst/>
        </p:spPr>
      </p:pic>
      <p:pic>
        <p:nvPicPr>
          <p:cNvPr id="51204" name="Picture 4"/>
          <p:cNvPicPr>
            <a:picLocks noChangeAspect="1" noChangeArrowheads="1"/>
          </p:cNvPicPr>
          <p:nvPr/>
        </p:nvPicPr>
        <p:blipFill>
          <a:blip r:embed="rId4">
            <a:clrChange>
              <a:clrFrom>
                <a:srgbClr val="F4F4F4"/>
              </a:clrFrom>
              <a:clrTo>
                <a:srgbClr val="F4F4F4">
                  <a:alpha val="0"/>
                </a:srgbClr>
              </a:clrTo>
            </a:clrChange>
          </a:blip>
          <a:srcRect/>
          <a:stretch>
            <a:fillRect/>
          </a:stretch>
        </p:blipFill>
        <p:spPr bwMode="auto">
          <a:xfrm>
            <a:off x="6429388" y="1643050"/>
            <a:ext cx="2543175" cy="18002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571612"/>
            <a:ext cx="6554867" cy="1524000"/>
          </a:xfrm>
        </p:spPr>
        <p:txBody>
          <a:bodyPr>
            <a:normAutofit fontScale="90000"/>
          </a:bodyPr>
          <a:lstStyle/>
          <a:p>
            <a:pPr algn="ctr"/>
            <a:r>
              <a:rPr lang="fr-BE" sz="4000" i="1" cap="none" dirty="0">
                <a:solidFill>
                  <a:srgbClr val="0000FF"/>
                </a:solidFill>
                <a:latin typeface="Comic Sans MS" pitchFamily="66" charset="0"/>
              </a:rPr>
              <a:t>En 2022, le mot de passe pour notre site sera publié et activé à partir du ST n°160:</a:t>
            </a:r>
            <a:br>
              <a:rPr lang="fr-BE" sz="4000" i="1" cap="none" dirty="0">
                <a:solidFill>
                  <a:srgbClr val="0000FF"/>
                </a:solidFill>
                <a:latin typeface="Comic Sans MS" pitchFamily="66" charset="0"/>
              </a:rPr>
            </a:br>
            <a:br>
              <a:rPr lang="fr-BE" sz="4000" i="1" cap="none" dirty="0">
                <a:solidFill>
                  <a:srgbClr val="FF6600"/>
                </a:solidFill>
                <a:latin typeface="Comic Sans MS" pitchFamily="66" charset="0"/>
              </a:rPr>
            </a:br>
            <a:endParaRPr lang="fr-BE" sz="4000" i="1" cap="none" dirty="0">
              <a:solidFill>
                <a:srgbClr val="0000FF"/>
              </a:solidFill>
              <a:latin typeface="Comic Sans MS" pitchFamily="66" charset="0"/>
            </a:endParaRPr>
          </a:p>
        </p:txBody>
      </p:sp>
      <p:sp>
        <p:nvSpPr>
          <p:cNvPr id="3" name="Content Placeholder 2"/>
          <p:cNvSpPr>
            <a:spLocks noGrp="1"/>
          </p:cNvSpPr>
          <p:nvPr>
            <p:ph idx="1"/>
          </p:nvPr>
        </p:nvSpPr>
        <p:spPr>
          <a:xfrm>
            <a:off x="0" y="0"/>
            <a:ext cx="7181872" cy="1500174"/>
          </a:xfrm>
        </p:spPr>
        <p:txBody>
          <a:bodyPr/>
          <a:lstStyle/>
          <a:p>
            <a:pPr>
              <a:buNone/>
            </a:pPr>
            <a:r>
              <a:rPr lang="fr-BE" sz="3600" i="1" u="sng" dirty="0">
                <a:solidFill>
                  <a:srgbClr val="0000FF"/>
                </a:solidFill>
                <a:latin typeface="Comic Sans MS" pitchFamily="66" charset="0"/>
              </a:rPr>
              <a:t>12 – 2   Notre site INTERNET</a:t>
            </a:r>
            <a:endParaRPr lang="fr-BE" sz="3600" u="sng" dirty="0"/>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35</a:t>
            </a:fld>
            <a:endParaRPr lang="fr-BE" dirty="0"/>
          </a:p>
        </p:txBody>
      </p:sp>
      <p:pic>
        <p:nvPicPr>
          <p:cNvPr id="52226" name="Picture 2"/>
          <p:cNvPicPr>
            <a:picLocks noChangeAspect="1" noChangeArrowheads="1"/>
          </p:cNvPicPr>
          <p:nvPr/>
        </p:nvPicPr>
        <p:blipFill>
          <a:blip r:embed="rId2"/>
          <a:srcRect/>
          <a:stretch>
            <a:fillRect/>
          </a:stretch>
        </p:blipFill>
        <p:spPr bwMode="auto">
          <a:xfrm>
            <a:off x="285720" y="3643314"/>
            <a:ext cx="2619375" cy="1743075"/>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3214678" y="5072074"/>
            <a:ext cx="2876550" cy="1590675"/>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a:srcRect/>
          <a:stretch>
            <a:fillRect/>
          </a:stretch>
        </p:blipFill>
        <p:spPr bwMode="auto">
          <a:xfrm>
            <a:off x="6000780" y="3429000"/>
            <a:ext cx="2857500" cy="1600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357298"/>
            <a:ext cx="6554867" cy="1000132"/>
          </a:xfrm>
        </p:spPr>
        <p:txBody>
          <a:bodyPr>
            <a:normAutofit/>
          </a:bodyPr>
          <a:lstStyle/>
          <a:p>
            <a:r>
              <a:rPr lang="fr-BE" sz="1800" i="1" u="sng" cap="none" dirty="0">
                <a:solidFill>
                  <a:srgbClr val="0000FF"/>
                </a:solidFill>
                <a:latin typeface="Comic Sans MS" pitchFamily="66" charset="0"/>
              </a:rPr>
              <a:t>Via adresse e-mail : </a:t>
            </a:r>
            <a:r>
              <a:rPr lang="fr-BE" sz="1800" i="1" u="sng" cap="none" dirty="0">
                <a:solidFill>
                  <a:srgbClr val="0000FF"/>
                </a:solidFill>
                <a:latin typeface="Comic Sans MS" pitchFamily="66" charset="0"/>
                <a:hlinkClick r:id="rId2">
                  <a:extLst>
                    <a:ext uri="{A12FA001-AC4F-418D-AE19-62706E023703}">
                      <ahyp:hlinkClr xmlns:ahyp="http://schemas.microsoft.com/office/drawing/2018/hyperlinkcolor" val="tx"/>
                    </a:ext>
                  </a:extLst>
                </a:hlinkClick>
              </a:rPr>
              <a:t>amicale4gn@gmail.com</a:t>
            </a:r>
            <a:r>
              <a:rPr lang="fr-BE" sz="1800" i="1" u="sng" cap="none" dirty="0">
                <a:solidFill>
                  <a:srgbClr val="0000FF"/>
                </a:solidFill>
                <a:latin typeface="Comic Sans MS" pitchFamily="66" charset="0"/>
              </a:rPr>
              <a:t> </a:t>
            </a:r>
          </a:p>
        </p:txBody>
      </p:sp>
      <p:sp>
        <p:nvSpPr>
          <p:cNvPr id="3" name="Content Placeholder 2"/>
          <p:cNvSpPr>
            <a:spLocks noGrp="1"/>
          </p:cNvSpPr>
          <p:nvPr>
            <p:ph idx="1"/>
          </p:nvPr>
        </p:nvSpPr>
        <p:spPr>
          <a:xfrm>
            <a:off x="142844" y="0"/>
            <a:ext cx="7681938" cy="1285884"/>
          </a:xfrm>
        </p:spPr>
        <p:txBody>
          <a:bodyPr/>
          <a:lstStyle/>
          <a:p>
            <a:pPr>
              <a:buNone/>
            </a:pPr>
            <a:r>
              <a:rPr lang="fr-BE" sz="3600" i="1" u="sng" dirty="0">
                <a:solidFill>
                  <a:srgbClr val="0000FF"/>
                </a:solidFill>
                <a:latin typeface="Comic Sans MS" pitchFamily="66" charset="0"/>
              </a:rPr>
              <a:t>13   Questions écrites et orales</a:t>
            </a:r>
            <a:endParaRPr lang="fr-BE" sz="3600" u="sng" dirty="0"/>
          </a:p>
          <a:p>
            <a:endParaRPr lang="fr-BE" dirty="0">
              <a:latin typeface="Comic Sans MS" pitchFamily="66" charset="0"/>
            </a:endParaRPr>
          </a:p>
        </p:txBody>
      </p:sp>
      <p:sp>
        <p:nvSpPr>
          <p:cNvPr id="4" name="Slide Number Placeholder 3"/>
          <p:cNvSpPr>
            <a:spLocks noGrp="1"/>
          </p:cNvSpPr>
          <p:nvPr>
            <p:ph type="sldNum" sz="quarter" idx="12"/>
          </p:nvPr>
        </p:nvSpPr>
        <p:spPr/>
        <p:txBody>
          <a:bodyPr/>
          <a:lstStyle/>
          <a:p>
            <a:fld id="{D7C119D3-B58D-46FA-B0B3-B02207F6499F}" type="slidenum">
              <a:rPr lang="fr-BE" smtClean="0"/>
              <a:pPr/>
              <a:t>36</a:t>
            </a:fld>
            <a:endParaRPr lang="fr-BE" dirty="0"/>
          </a:p>
        </p:txBody>
      </p:sp>
      <p:pic>
        <p:nvPicPr>
          <p:cNvPr id="53250" name="Picture 2"/>
          <p:cNvPicPr>
            <a:picLocks noChangeAspect="1" noChangeArrowheads="1"/>
          </p:cNvPicPr>
          <p:nvPr/>
        </p:nvPicPr>
        <p:blipFill>
          <a:blip r:embed="rId3"/>
          <a:srcRect/>
          <a:stretch>
            <a:fillRect/>
          </a:stretch>
        </p:blipFill>
        <p:spPr bwMode="auto">
          <a:xfrm>
            <a:off x="3000364" y="2357430"/>
            <a:ext cx="3048000" cy="1495425"/>
          </a:xfrm>
          <a:prstGeom prst="rect">
            <a:avLst/>
          </a:prstGeom>
          <a:noFill/>
          <a:ln w="9525">
            <a:noFill/>
            <a:miter lim="800000"/>
            <a:headEnd/>
            <a:tailEnd/>
          </a:ln>
          <a:effectLst/>
        </p:spPr>
      </p:pic>
      <p:sp>
        <p:nvSpPr>
          <p:cNvPr id="15" name="TextBox 14"/>
          <p:cNvSpPr txBox="1"/>
          <p:nvPr/>
        </p:nvSpPr>
        <p:spPr>
          <a:xfrm>
            <a:off x="357158" y="4357694"/>
            <a:ext cx="7887250" cy="646331"/>
          </a:xfrm>
          <a:prstGeom prst="rect">
            <a:avLst/>
          </a:prstGeom>
          <a:noFill/>
        </p:spPr>
        <p:txBody>
          <a:bodyPr wrap="square" rtlCol="0">
            <a:spAutoFit/>
          </a:bodyPr>
          <a:lstStyle/>
          <a:p>
            <a:r>
              <a:rPr lang="fr-BE" i="1" u="sng" dirty="0">
                <a:solidFill>
                  <a:srgbClr val="0000FF"/>
                </a:solidFill>
                <a:latin typeface="Comic Sans MS" pitchFamily="66" charset="0"/>
              </a:rPr>
              <a:t>Questions orales: Daniel Gillain 0479/928017 ou un autre membre du CA.</a:t>
            </a:r>
            <a:endParaRPr lang="fr-BE" u="sng" dirty="0">
              <a:solidFill>
                <a:srgbClr val="0000FF"/>
              </a:solidFill>
            </a:endParaRPr>
          </a:p>
        </p:txBody>
      </p:sp>
      <p:pic>
        <p:nvPicPr>
          <p:cNvPr id="53251"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57356" y="4786322"/>
            <a:ext cx="2381250" cy="1924050"/>
          </a:xfrm>
          <a:prstGeom prst="rect">
            <a:avLst/>
          </a:prstGeom>
          <a:noFill/>
          <a:ln w="9525">
            <a:noFill/>
            <a:miter lim="800000"/>
            <a:headEnd/>
            <a:tailEnd/>
          </a:ln>
          <a:effectLst/>
        </p:spPr>
      </p:pic>
      <p:pic>
        <p:nvPicPr>
          <p:cNvPr id="5325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619614" y="4727026"/>
            <a:ext cx="2857500" cy="16002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40" y="2000240"/>
            <a:ext cx="8001088" cy="4143404"/>
          </a:xfrm>
        </p:spPr>
        <p:txBody>
          <a:bodyPr>
            <a:normAutofit/>
          </a:bodyPr>
          <a:lstStyle/>
          <a:p>
            <a:pPr lvl="0"/>
            <a:r>
              <a:rPr lang="fr-BE" sz="1800" b="1" i="1" u="sng" cap="none" dirty="0">
                <a:solidFill>
                  <a:srgbClr val="0000FF"/>
                </a:solidFill>
                <a:latin typeface="Comic Sans MS" pitchFamily="66" charset="0"/>
              </a:rPr>
              <a:t>DECIDE </a:t>
            </a:r>
            <a:r>
              <a:rPr lang="fr-BE" sz="1800" i="1" cap="none" dirty="0">
                <a:solidFill>
                  <a:srgbClr val="0000FF"/>
                </a:solidFill>
                <a:latin typeface="Comic Sans MS" pitchFamily="66" charset="0"/>
              </a:rPr>
              <a:t>d’approuver les comptes annuels de l’exercice clôturé </a:t>
            </a: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le 31 décembre 2021.</a:t>
            </a:r>
            <a:br>
              <a:rPr lang="fr-BE" sz="1800" i="1" cap="none" dirty="0">
                <a:solidFill>
                  <a:srgbClr val="0000FF"/>
                </a:solidFill>
                <a:latin typeface="Comic Sans MS" pitchFamily="66" charset="0"/>
              </a:rPr>
            </a:br>
            <a:br>
              <a:rPr lang="fr-BE" sz="1800" cap="none" dirty="0"/>
            </a:br>
            <a:r>
              <a:rPr lang="fr-BE" sz="1800" b="1" i="1" u="sng" cap="none" dirty="0">
                <a:solidFill>
                  <a:srgbClr val="0000FF"/>
                </a:solidFill>
                <a:latin typeface="Comic Sans MS" pitchFamily="66" charset="0"/>
              </a:rPr>
              <a:t>DECIDE</a:t>
            </a:r>
            <a:r>
              <a:rPr lang="fr-BE" sz="1800" i="1" cap="none" dirty="0">
                <a:solidFill>
                  <a:srgbClr val="0000FF"/>
                </a:solidFill>
                <a:latin typeface="Comic Sans MS" pitchFamily="66" charset="0"/>
              </a:rPr>
              <a:t> de transférer le bénéfice/perte au résultat reporté.</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b="1" i="1" u="sng" cap="none" dirty="0">
                <a:solidFill>
                  <a:srgbClr val="0000FF"/>
                </a:solidFill>
                <a:latin typeface="Comic Sans MS" pitchFamily="66" charset="0"/>
              </a:rPr>
              <a:t>DECIDE</a:t>
            </a:r>
            <a:r>
              <a:rPr lang="fr-BE" sz="1800" i="1" cap="none" dirty="0">
                <a:solidFill>
                  <a:srgbClr val="0000FF"/>
                </a:solidFill>
                <a:latin typeface="Comic Sans MS" pitchFamily="66" charset="0"/>
              </a:rPr>
              <a:t> d’adopter le budget pour l’exercice de l’année 2022.</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b="1" i="1" u="sng" cap="none" dirty="0">
                <a:solidFill>
                  <a:srgbClr val="0000FF"/>
                </a:solidFill>
                <a:latin typeface="Comic Sans MS" pitchFamily="66" charset="0"/>
              </a:rPr>
              <a:t>DECIDE</a:t>
            </a:r>
            <a:r>
              <a:rPr lang="fr-BE" sz="1800" i="1" cap="none" dirty="0">
                <a:solidFill>
                  <a:srgbClr val="0000FF"/>
                </a:solidFill>
                <a:latin typeface="Comic Sans MS" pitchFamily="66" charset="0"/>
              </a:rPr>
              <a:t> par vote spécial de donner décharge aux administrateurs et commissaires aux comptes de toute responsabilité résultant de l’accomplissement de leur mandat pendant l’exercice écoulé.</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b="1" i="1" u="sng" cap="none" dirty="0">
                <a:solidFill>
                  <a:srgbClr val="0000FF"/>
                </a:solidFill>
                <a:latin typeface="Comic Sans MS" pitchFamily="66" charset="0"/>
              </a:rPr>
              <a:t>DECIDE</a:t>
            </a:r>
            <a:r>
              <a:rPr lang="fr-BE" sz="1800" i="1" cap="none" dirty="0">
                <a:solidFill>
                  <a:srgbClr val="0000FF"/>
                </a:solidFill>
                <a:latin typeface="Comic Sans MS" pitchFamily="66" charset="0"/>
              </a:rPr>
              <a:t> de la modification des statuts, de la nomination/renouvellement des administrateurs et de la composition du Conseil d’Administration </a:t>
            </a:r>
            <a:br>
              <a:rPr lang="fr-BE" sz="1800" i="1" cap="none" dirty="0">
                <a:solidFill>
                  <a:srgbClr val="0000FF"/>
                </a:solidFill>
                <a:latin typeface="Comic Sans MS" pitchFamily="66" charset="0"/>
              </a:rPr>
            </a:br>
            <a:endParaRPr lang="fr-BE" sz="1800" i="1" cap="none" dirty="0">
              <a:solidFill>
                <a:srgbClr val="0000FF"/>
              </a:solidFill>
              <a:latin typeface="Comic Sans MS" pitchFamily="66" charset="0"/>
            </a:endParaRPr>
          </a:p>
        </p:txBody>
      </p:sp>
      <p:sp>
        <p:nvSpPr>
          <p:cNvPr id="3" name="Content Placeholder 2"/>
          <p:cNvSpPr>
            <a:spLocks noGrp="1"/>
          </p:cNvSpPr>
          <p:nvPr>
            <p:ph idx="1"/>
          </p:nvPr>
        </p:nvSpPr>
        <p:spPr>
          <a:xfrm>
            <a:off x="1571604" y="500042"/>
            <a:ext cx="4967294" cy="1181088"/>
          </a:xfrm>
        </p:spPr>
        <p:txBody>
          <a:bodyPr>
            <a:normAutofit/>
          </a:bodyPr>
          <a:lstStyle/>
          <a:p>
            <a:pPr>
              <a:buNone/>
            </a:pPr>
            <a:r>
              <a:rPr lang="fr-BE" sz="3600" i="1" u="sng" dirty="0">
                <a:solidFill>
                  <a:srgbClr val="0000FF"/>
                </a:solidFill>
                <a:latin typeface="Comic Sans MS" pitchFamily="66" charset="0"/>
              </a:rPr>
              <a:t>14   Résolutions</a:t>
            </a:r>
          </a:p>
        </p:txBody>
      </p:sp>
      <p:sp>
        <p:nvSpPr>
          <p:cNvPr id="4" name="Slide Number Placeholder 3"/>
          <p:cNvSpPr>
            <a:spLocks noGrp="1"/>
          </p:cNvSpPr>
          <p:nvPr>
            <p:ph type="sldNum" sz="quarter" idx="12"/>
          </p:nvPr>
        </p:nvSpPr>
        <p:spPr/>
        <p:txBody>
          <a:bodyPr/>
          <a:lstStyle/>
          <a:p>
            <a:fld id="{D7C119D3-B58D-46FA-B0B3-B02207F6499F}" type="slidenum">
              <a:rPr lang="fr-BE" smtClean="0"/>
              <a:pPr/>
              <a:t>37</a:t>
            </a:fld>
            <a:endParaRPr lang="fr-BE" dirty="0"/>
          </a:p>
        </p:txBody>
      </p:sp>
      <p:sp>
        <p:nvSpPr>
          <p:cNvPr id="5" name="Espace réservé du pied de page 4">
            <a:extLst>
              <a:ext uri="{FF2B5EF4-FFF2-40B4-BE49-F238E27FC236}">
                <a16:creationId xmlns:a16="http://schemas.microsoft.com/office/drawing/2014/main" id="{97C4BB9B-6F5E-40D8-8128-BDEE743BEEF4}"/>
              </a:ext>
            </a:extLst>
          </p:cNvPr>
          <p:cNvSpPr>
            <a:spLocks noGrp="1"/>
          </p:cNvSpPr>
          <p:nvPr>
            <p:ph type="ftr" sz="quarter" idx="11"/>
          </p:nvPr>
        </p:nvSpPr>
        <p:spPr/>
        <p:txBody>
          <a:bodyPr/>
          <a:lstStyle/>
          <a:p>
            <a:endParaRPr lang="fr-B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28670"/>
            <a:ext cx="6554867" cy="1357322"/>
          </a:xfrm>
        </p:spPr>
        <p:txBody>
          <a:bodyPr>
            <a:normAutofit/>
          </a:bodyPr>
          <a:lstStyle/>
          <a:p>
            <a:pPr>
              <a:buNone/>
            </a:pPr>
            <a:r>
              <a:rPr lang="fr-BE" sz="3600" i="1" dirty="0">
                <a:solidFill>
                  <a:srgbClr val="0000FF"/>
                </a:solidFill>
                <a:latin typeface="Comic Sans MS" pitchFamily="66" charset="0"/>
              </a:rPr>
              <a:t>Le président lève la séance</a:t>
            </a:r>
          </a:p>
        </p:txBody>
      </p:sp>
      <p:sp>
        <p:nvSpPr>
          <p:cNvPr id="4" name="Slide Number Placeholder 3"/>
          <p:cNvSpPr>
            <a:spLocks noGrp="1"/>
          </p:cNvSpPr>
          <p:nvPr>
            <p:ph type="sldNum" sz="quarter" idx="12"/>
          </p:nvPr>
        </p:nvSpPr>
        <p:spPr/>
        <p:txBody>
          <a:bodyPr/>
          <a:lstStyle/>
          <a:p>
            <a:fld id="{D7C119D3-B58D-46FA-B0B3-B02207F6499F}" type="slidenum">
              <a:rPr lang="fr-BE" smtClean="0"/>
              <a:pPr/>
              <a:t>38</a:t>
            </a:fld>
            <a:endParaRPr lang="fr-BE" dirty="0"/>
          </a:p>
        </p:txBody>
      </p:sp>
      <p:pic>
        <p:nvPicPr>
          <p:cNvPr id="54274" name="Picture 2"/>
          <p:cNvPicPr>
            <a:picLocks noChangeAspect="1" noChangeArrowheads="1"/>
          </p:cNvPicPr>
          <p:nvPr/>
        </p:nvPicPr>
        <p:blipFill>
          <a:blip r:embed="rId2"/>
          <a:srcRect/>
          <a:stretch>
            <a:fillRect/>
          </a:stretch>
        </p:blipFill>
        <p:spPr bwMode="auto">
          <a:xfrm>
            <a:off x="5429256" y="4572008"/>
            <a:ext cx="2238375" cy="203835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4414" y="3000372"/>
            <a:ext cx="2543175" cy="18002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3116"/>
            <a:ext cx="6554867" cy="2714644"/>
          </a:xfrm>
        </p:spPr>
        <p:txBody>
          <a:bodyPr/>
          <a:lstStyle/>
          <a:p>
            <a:pPr algn="ctr"/>
            <a:r>
              <a:rPr lang="fr-BE" i="1" u="sng" dirty="0">
                <a:solidFill>
                  <a:srgbClr val="FF0000"/>
                </a:solidFill>
                <a:latin typeface="Comic Sans MS" pitchFamily="66" charset="0"/>
              </a:rPr>
              <a:t>OUI  / NON</a:t>
            </a:r>
            <a:endParaRPr lang="fr-BE" i="1" u="sng" cap="none" dirty="0">
              <a:solidFill>
                <a:srgbClr val="FF0000"/>
              </a:solidFill>
              <a:latin typeface="Comic Sans MS" pitchFamily="66" charset="0"/>
            </a:endParaRPr>
          </a:p>
        </p:txBody>
      </p:sp>
      <p:sp>
        <p:nvSpPr>
          <p:cNvPr id="3" name="Content Placeholder 2"/>
          <p:cNvSpPr>
            <a:spLocks noGrp="1"/>
          </p:cNvSpPr>
          <p:nvPr>
            <p:ph idx="1"/>
          </p:nvPr>
        </p:nvSpPr>
        <p:spPr>
          <a:xfrm>
            <a:off x="214282" y="142852"/>
            <a:ext cx="6554867" cy="2071702"/>
          </a:xfrm>
        </p:spPr>
        <p:txBody>
          <a:bodyPr>
            <a:normAutofit/>
          </a:bodyPr>
          <a:lstStyle/>
          <a:p>
            <a:pPr algn="ctr">
              <a:buNone/>
            </a:pPr>
            <a:r>
              <a:rPr lang="fr-BE" sz="3600" i="1" u="sng" dirty="0">
                <a:solidFill>
                  <a:srgbClr val="0000FF"/>
                </a:solidFill>
                <a:latin typeface="Comic Sans MS" pitchFamily="66" charset="0"/>
              </a:rPr>
              <a:t>1 - Approbation du procès-verbal de l’assemblée générale précédente (2021).</a:t>
            </a:r>
            <a:endParaRPr lang="fr-BE" sz="3600" u="sng"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4</a:t>
            </a:fld>
            <a:endParaRPr lang="fr-BE" dirty="0"/>
          </a:p>
        </p:txBody>
      </p:sp>
      <p:pic>
        <p:nvPicPr>
          <p:cNvPr id="129026" name="Picture 2" descr="mains En L'air&quot; : photos, illustrations, vecteurs et vidéos libres ..."/>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219825" y="1643050"/>
            <a:ext cx="2924175" cy="1562100"/>
          </a:xfrm>
          <a:prstGeom prst="rect">
            <a:avLst/>
          </a:prstGeom>
          <a:noFill/>
        </p:spPr>
      </p:pic>
      <p:pic>
        <p:nvPicPr>
          <p:cNvPr id="129028" name="Picture 4" descr="Abstention et refus de vote"/>
          <p:cNvPicPr>
            <a:picLocks noChangeAspect="1" noChangeArrowheads="1"/>
          </p:cNvPicPr>
          <p:nvPr/>
        </p:nvPicPr>
        <p:blipFill>
          <a:blip r:embed="rId3">
            <a:clrChange>
              <a:clrFrom>
                <a:srgbClr val="E9FEFF"/>
              </a:clrFrom>
              <a:clrTo>
                <a:srgbClr val="E9FEFF">
                  <a:alpha val="0"/>
                </a:srgbClr>
              </a:clrTo>
            </a:clrChange>
          </a:blip>
          <a:srcRect/>
          <a:stretch>
            <a:fillRect/>
          </a:stretch>
        </p:blipFill>
        <p:spPr bwMode="auto">
          <a:xfrm>
            <a:off x="1571604" y="4214818"/>
            <a:ext cx="4876800" cy="9334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6554867" cy="933464"/>
          </a:xfrm>
        </p:spPr>
        <p:txBody>
          <a:bodyPr>
            <a:normAutofit/>
          </a:bodyPr>
          <a:lstStyle/>
          <a:p>
            <a:r>
              <a:rPr lang="fr-BE" sz="1800" i="1" cap="none" dirty="0">
                <a:solidFill>
                  <a:srgbClr val="0000FF"/>
                </a:solidFill>
                <a:latin typeface="Comic Sans MS" pitchFamily="66" charset="0"/>
              </a:rPr>
              <a:t>Situation des membres de l’Amicale au 31 décembre 2021</a:t>
            </a:r>
          </a:p>
        </p:txBody>
      </p:sp>
      <p:sp>
        <p:nvSpPr>
          <p:cNvPr id="3" name="Content Placeholder 2"/>
          <p:cNvSpPr>
            <a:spLocks noGrp="1"/>
          </p:cNvSpPr>
          <p:nvPr>
            <p:ph idx="1"/>
          </p:nvPr>
        </p:nvSpPr>
        <p:spPr>
          <a:xfrm>
            <a:off x="285720" y="214290"/>
            <a:ext cx="6554867" cy="1181088"/>
          </a:xfrm>
        </p:spPr>
        <p:txBody>
          <a:bodyPr>
            <a:normAutofit fontScale="92500"/>
          </a:bodyPr>
          <a:lstStyle/>
          <a:p>
            <a:pPr>
              <a:buNone/>
            </a:pPr>
            <a:r>
              <a:rPr lang="fr-BE" sz="3900" i="1" u="sng" dirty="0">
                <a:solidFill>
                  <a:srgbClr val="0000FF"/>
                </a:solidFill>
                <a:latin typeface="Comic Sans MS" panose="030F0702030302020204" pitchFamily="66" charset="0"/>
              </a:rPr>
              <a:t>2 – 1  Rapport du secrétariat</a:t>
            </a:r>
          </a:p>
          <a:p>
            <a:pPr algn="ctr">
              <a:buNone/>
            </a:pPr>
            <a:r>
              <a:rPr lang="fr-BE" sz="1700" i="1" dirty="0">
                <a:solidFill>
                  <a:srgbClr val="0000FF"/>
                </a:solidFill>
                <a:latin typeface="Comic Sans MS" pitchFamily="66" charset="0"/>
              </a:rPr>
              <a:t> </a:t>
            </a:r>
          </a:p>
        </p:txBody>
      </p:sp>
      <p:sp>
        <p:nvSpPr>
          <p:cNvPr id="4" name="Slide Number Placeholder 3"/>
          <p:cNvSpPr>
            <a:spLocks noGrp="1"/>
          </p:cNvSpPr>
          <p:nvPr>
            <p:ph type="sldNum" sz="quarter" idx="12"/>
          </p:nvPr>
        </p:nvSpPr>
        <p:spPr/>
        <p:txBody>
          <a:bodyPr/>
          <a:lstStyle/>
          <a:p>
            <a:fld id="{D7C119D3-B58D-46FA-B0B3-B02207F6499F}" type="slidenum">
              <a:rPr lang="fr-BE" smtClean="0"/>
              <a:pPr/>
              <a:t>5</a:t>
            </a:fld>
            <a:endParaRPr lang="fr-BE" dirty="0"/>
          </a:p>
        </p:txBody>
      </p:sp>
      <p:graphicFrame>
        <p:nvGraphicFramePr>
          <p:cNvPr id="5" name="Table 4"/>
          <p:cNvGraphicFramePr>
            <a:graphicFrameLocks noGrp="1"/>
          </p:cNvGraphicFramePr>
          <p:nvPr>
            <p:extLst>
              <p:ext uri="{D42A27DB-BD31-4B8C-83A1-F6EECF244321}">
                <p14:modId xmlns:p14="http://schemas.microsoft.com/office/powerpoint/2010/main" val="1606190954"/>
              </p:ext>
            </p:extLst>
          </p:nvPr>
        </p:nvGraphicFramePr>
        <p:xfrm>
          <a:off x="500034" y="2143116"/>
          <a:ext cx="6096000" cy="2763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fr-BE" b="1" i="1" dirty="0">
                          <a:solidFill>
                            <a:srgbClr val="000000"/>
                          </a:solidFill>
                          <a:latin typeface="Comic Sans MS" pitchFamily="66" charset="0"/>
                        </a:rPr>
                        <a:t>Membres</a:t>
                      </a:r>
                    </a:p>
                  </a:txBody>
                  <a:tcPr/>
                </a:tc>
                <a:tc>
                  <a:txBody>
                    <a:bodyPr/>
                    <a:lstStyle/>
                    <a:p>
                      <a:pPr algn="ctr"/>
                      <a:r>
                        <a:rPr lang="fr-BE" b="1" i="1" dirty="0">
                          <a:solidFill>
                            <a:srgbClr val="000000"/>
                          </a:solidFill>
                          <a:latin typeface="Comic Sans MS" pitchFamily="66" charset="0"/>
                        </a:rPr>
                        <a:t>Nombres</a:t>
                      </a:r>
                    </a:p>
                  </a:txBody>
                  <a:tcPr/>
                </a:tc>
                <a:tc>
                  <a:txBody>
                    <a:bodyPr/>
                    <a:lstStyle/>
                    <a:p>
                      <a:pPr algn="ctr"/>
                      <a:r>
                        <a:rPr lang="fr-BE" b="1" i="1" dirty="0">
                          <a:solidFill>
                            <a:srgbClr val="000000"/>
                          </a:solidFill>
                          <a:latin typeface="Comic Sans MS" pitchFamily="66" charset="0"/>
                        </a:rPr>
                        <a:t>Remarque</a:t>
                      </a:r>
                    </a:p>
                  </a:txBody>
                  <a:tcPr/>
                </a:tc>
                <a:extLst>
                  <a:ext uri="{0D108BD9-81ED-4DB2-BD59-A6C34878D82A}">
                    <a16:rowId xmlns:a16="http://schemas.microsoft.com/office/drawing/2014/main" val="10000"/>
                  </a:ext>
                </a:extLst>
              </a:tr>
              <a:tr h="370840">
                <a:tc>
                  <a:txBody>
                    <a:bodyPr/>
                    <a:lstStyle/>
                    <a:p>
                      <a:r>
                        <a:rPr lang="fr-BE" i="1" dirty="0">
                          <a:solidFill>
                            <a:srgbClr val="000000"/>
                          </a:solidFill>
                          <a:latin typeface="Comic Sans MS" pitchFamily="66" charset="0"/>
                        </a:rPr>
                        <a:t>Effectifs</a:t>
                      </a:r>
                    </a:p>
                  </a:txBody>
                  <a:tcPr/>
                </a:tc>
                <a:tc>
                  <a:txBody>
                    <a:bodyPr/>
                    <a:lstStyle/>
                    <a:p>
                      <a:pPr algn="ctr"/>
                      <a:r>
                        <a:rPr lang="fr-BE" i="1" dirty="0">
                          <a:solidFill>
                            <a:srgbClr val="000000"/>
                          </a:solidFill>
                          <a:latin typeface="Comic Sans MS" pitchFamily="66" charset="0"/>
                        </a:rPr>
                        <a:t>164</a:t>
                      </a:r>
                    </a:p>
                  </a:txBody>
                  <a:tcPr/>
                </a:tc>
                <a:tc>
                  <a:txBody>
                    <a:bodyPr/>
                    <a:lstStyle/>
                    <a:p>
                      <a:endParaRPr lang="fr-BE" i="1">
                        <a:solidFill>
                          <a:srgbClr val="000000"/>
                        </a:solidFill>
                      </a:endParaRPr>
                    </a:p>
                  </a:txBody>
                  <a:tcPr/>
                </a:tc>
                <a:extLst>
                  <a:ext uri="{0D108BD9-81ED-4DB2-BD59-A6C34878D82A}">
                    <a16:rowId xmlns:a16="http://schemas.microsoft.com/office/drawing/2014/main" val="10001"/>
                  </a:ext>
                </a:extLst>
              </a:tr>
              <a:tr h="370840">
                <a:tc>
                  <a:txBody>
                    <a:bodyPr/>
                    <a:lstStyle/>
                    <a:p>
                      <a:r>
                        <a:rPr lang="fr-BE" i="1" dirty="0">
                          <a:solidFill>
                            <a:srgbClr val="000000"/>
                          </a:solidFill>
                          <a:latin typeface="Comic Sans MS" pitchFamily="66" charset="0"/>
                        </a:rPr>
                        <a:t>Adhérents</a:t>
                      </a:r>
                    </a:p>
                  </a:txBody>
                  <a:tcPr/>
                </a:tc>
                <a:tc>
                  <a:txBody>
                    <a:bodyPr/>
                    <a:lstStyle/>
                    <a:p>
                      <a:pPr algn="ctr"/>
                      <a:r>
                        <a:rPr lang="fr-BE" i="1" dirty="0">
                          <a:solidFill>
                            <a:srgbClr val="000000"/>
                          </a:solidFill>
                          <a:latin typeface="Comic Sans MS" pitchFamily="66" charset="0"/>
                        </a:rPr>
                        <a:t>  69</a:t>
                      </a:r>
                    </a:p>
                  </a:txBody>
                  <a:tcPr/>
                </a:tc>
                <a:tc>
                  <a:txBody>
                    <a:bodyPr/>
                    <a:lstStyle/>
                    <a:p>
                      <a:endParaRPr lang="fr-BE" i="1" dirty="0">
                        <a:solidFill>
                          <a:srgbClr val="000000"/>
                        </a:solidFill>
                      </a:endParaRPr>
                    </a:p>
                  </a:txBody>
                  <a:tcPr/>
                </a:tc>
                <a:extLst>
                  <a:ext uri="{0D108BD9-81ED-4DB2-BD59-A6C34878D82A}">
                    <a16:rowId xmlns:a16="http://schemas.microsoft.com/office/drawing/2014/main" val="10002"/>
                  </a:ext>
                </a:extLst>
              </a:tr>
              <a:tr h="370840">
                <a:tc>
                  <a:txBody>
                    <a:bodyPr/>
                    <a:lstStyle/>
                    <a:p>
                      <a:r>
                        <a:rPr lang="fr-BE" i="1" dirty="0">
                          <a:solidFill>
                            <a:srgbClr val="000000"/>
                          </a:solidFill>
                          <a:latin typeface="Comic Sans MS" pitchFamily="66" charset="0"/>
                        </a:rPr>
                        <a:t>De droit</a:t>
                      </a:r>
                    </a:p>
                  </a:txBody>
                  <a:tcPr/>
                </a:tc>
                <a:tc>
                  <a:txBody>
                    <a:bodyPr/>
                    <a:lstStyle/>
                    <a:p>
                      <a:pPr algn="ctr"/>
                      <a:r>
                        <a:rPr lang="fr-BE" i="1" dirty="0">
                          <a:solidFill>
                            <a:srgbClr val="000000"/>
                          </a:solidFill>
                          <a:latin typeface="Comic Sans MS" pitchFamily="66" charset="0"/>
                        </a:rPr>
                        <a:t>         05 </a:t>
                      </a:r>
                      <a:r>
                        <a:rPr lang="fr-BE" i="1" dirty="0">
                          <a:solidFill>
                            <a:srgbClr val="FF0000"/>
                          </a:solidFill>
                          <a:latin typeface="Comic Sans MS" pitchFamily="66" charset="0"/>
                        </a:rPr>
                        <a:t>(-1)*</a:t>
                      </a:r>
                      <a:endParaRPr lang="fr-BE" i="1" dirty="0">
                        <a:solidFill>
                          <a:srgbClr val="000000"/>
                        </a:solidFill>
                        <a:latin typeface="Comic Sans MS" pitchFamily="66" charset="0"/>
                      </a:endParaRPr>
                    </a:p>
                  </a:txBody>
                  <a:tcPr/>
                </a:tc>
                <a:tc>
                  <a:txBody>
                    <a:bodyPr/>
                    <a:lstStyle/>
                    <a:p>
                      <a:r>
                        <a:rPr lang="fr-BE" i="1" dirty="0">
                          <a:solidFill>
                            <a:srgbClr val="000000"/>
                          </a:solidFill>
                          <a:latin typeface="Comic Sans MS" pitchFamily="66" charset="0"/>
                        </a:rPr>
                        <a:t>(*) Payé comme membre effectif</a:t>
                      </a:r>
                    </a:p>
                  </a:txBody>
                  <a:tcPr/>
                </a:tc>
                <a:extLst>
                  <a:ext uri="{0D108BD9-81ED-4DB2-BD59-A6C34878D82A}">
                    <a16:rowId xmlns:a16="http://schemas.microsoft.com/office/drawing/2014/main" val="10003"/>
                  </a:ext>
                </a:extLst>
              </a:tr>
              <a:tr h="370840">
                <a:tc>
                  <a:txBody>
                    <a:bodyPr/>
                    <a:lstStyle/>
                    <a:p>
                      <a:r>
                        <a:rPr lang="fr-BE" i="1" dirty="0">
                          <a:solidFill>
                            <a:srgbClr val="000000"/>
                          </a:solidFill>
                          <a:latin typeface="Comic Sans MS" pitchFamily="66" charset="0"/>
                        </a:rPr>
                        <a:t>D’honneur</a:t>
                      </a:r>
                    </a:p>
                  </a:txBody>
                  <a:tcPr/>
                </a:tc>
                <a:tc>
                  <a:txBody>
                    <a:bodyPr/>
                    <a:lstStyle/>
                    <a:p>
                      <a:pPr algn="ctr"/>
                      <a:r>
                        <a:rPr lang="fr-BE" i="1" dirty="0">
                          <a:solidFill>
                            <a:srgbClr val="000000"/>
                          </a:solidFill>
                          <a:latin typeface="Comic Sans MS" pitchFamily="66" charset="0"/>
                        </a:rPr>
                        <a:t>         06 </a:t>
                      </a:r>
                      <a:r>
                        <a:rPr lang="fr-BE" i="1" dirty="0">
                          <a:solidFill>
                            <a:srgbClr val="FF0000"/>
                          </a:solidFill>
                          <a:latin typeface="Comic Sans MS" pitchFamily="66" charset="0"/>
                        </a:rPr>
                        <a:t>(-6)*</a:t>
                      </a:r>
                      <a:endParaRPr lang="fr-BE" i="1" dirty="0">
                        <a:solidFill>
                          <a:srgbClr val="000000"/>
                        </a:solidFill>
                        <a:latin typeface="Comic Sans MS" pitchFamily="66" charset="0"/>
                      </a:endParaRPr>
                    </a:p>
                  </a:txBody>
                  <a:tcPr/>
                </a:tc>
                <a:tc>
                  <a:txBody>
                    <a:bodyPr/>
                    <a:lstStyle/>
                    <a:p>
                      <a:r>
                        <a:rPr lang="fr-BE" i="1" dirty="0">
                          <a:solidFill>
                            <a:srgbClr val="000000"/>
                          </a:solidFill>
                          <a:latin typeface="Comic Sans MS" pitchFamily="66" charset="0"/>
                        </a:rPr>
                        <a:t>(*) Payé comme membre effectif</a:t>
                      </a:r>
                    </a:p>
                  </a:txBody>
                  <a:tcPr/>
                </a:tc>
                <a:extLst>
                  <a:ext uri="{0D108BD9-81ED-4DB2-BD59-A6C34878D82A}">
                    <a16:rowId xmlns:a16="http://schemas.microsoft.com/office/drawing/2014/main" val="10004"/>
                  </a:ext>
                </a:extLst>
              </a:tr>
              <a:tr h="370840">
                <a:tc>
                  <a:txBody>
                    <a:bodyPr/>
                    <a:lstStyle/>
                    <a:p>
                      <a:r>
                        <a:rPr lang="fr-BE" b="1" i="1" dirty="0">
                          <a:solidFill>
                            <a:srgbClr val="0000FF"/>
                          </a:solidFill>
                          <a:latin typeface="Comic Sans MS" pitchFamily="66" charset="0"/>
                        </a:rPr>
                        <a:t>TOTAL</a:t>
                      </a:r>
                    </a:p>
                  </a:txBody>
                  <a:tcPr/>
                </a:tc>
                <a:tc>
                  <a:txBody>
                    <a:bodyPr/>
                    <a:lstStyle/>
                    <a:p>
                      <a:pPr algn="ctr"/>
                      <a:r>
                        <a:rPr lang="fr-BE" b="1" i="1" dirty="0">
                          <a:solidFill>
                            <a:srgbClr val="0000FF"/>
                          </a:solidFill>
                          <a:latin typeface="Comic Sans MS" pitchFamily="66" charset="0"/>
                        </a:rPr>
                        <a:t>237</a:t>
                      </a:r>
                    </a:p>
                  </a:txBody>
                  <a:tcPr/>
                </a:tc>
                <a:tc>
                  <a:txBody>
                    <a:bodyPr/>
                    <a:lstStyle/>
                    <a:p>
                      <a:endParaRPr lang="fr-BE" i="1" dirty="0">
                        <a:solidFill>
                          <a:srgbClr val="000000"/>
                        </a:solidFill>
                      </a:endParaRPr>
                    </a:p>
                  </a:txBody>
                  <a:tcPr/>
                </a:tc>
                <a:extLst>
                  <a:ext uri="{0D108BD9-81ED-4DB2-BD59-A6C34878D82A}">
                    <a16:rowId xmlns:a16="http://schemas.microsoft.com/office/drawing/2014/main" val="10005"/>
                  </a:ext>
                </a:extLst>
              </a:tr>
            </a:tbl>
          </a:graphicData>
        </a:graphic>
      </p:graphicFrame>
      <p:pic>
        <p:nvPicPr>
          <p:cNvPr id="5120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34" y="5172075"/>
            <a:ext cx="2705100" cy="1685925"/>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97002" y="2571744"/>
            <a:ext cx="2446998" cy="1062040"/>
          </a:xfrm>
          <a:prstGeom prst="rect">
            <a:avLst/>
          </a:prstGeom>
          <a:noFill/>
          <a:ln w="9525">
            <a:noFill/>
            <a:miter lim="800000"/>
            <a:headEnd/>
            <a:tailEnd/>
          </a:ln>
          <a:effectLst/>
        </p:spPr>
      </p:pic>
      <p:pic>
        <p:nvPicPr>
          <p:cNvPr id="5120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72066" y="4857760"/>
            <a:ext cx="2466975" cy="18573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285728"/>
            <a:ext cx="6500858" cy="1224136"/>
          </a:xfrm>
        </p:spPr>
        <p:txBody>
          <a:bodyPr>
            <a:normAutofit fontScale="25000" lnSpcReduction="20000"/>
          </a:bodyPr>
          <a:lstStyle/>
          <a:p>
            <a:pPr>
              <a:buNone/>
            </a:pPr>
            <a:r>
              <a:rPr lang="fr-BE" sz="14400" i="1" u="sng" dirty="0">
                <a:solidFill>
                  <a:srgbClr val="0000FF"/>
                </a:solidFill>
                <a:latin typeface="Comic Sans MS" panose="030F0702030302020204" pitchFamily="66" charset="0"/>
              </a:rPr>
              <a:t>2 – 2  Rapport du secrétariat</a:t>
            </a:r>
          </a:p>
          <a:p>
            <a:pPr>
              <a:buNone/>
            </a:pPr>
            <a:endParaRPr lang="fr-BE" sz="4400" dirty="0"/>
          </a:p>
        </p:txBody>
      </p:sp>
      <p:sp>
        <p:nvSpPr>
          <p:cNvPr id="5" name="Espace réservé du numéro de diapositive 4"/>
          <p:cNvSpPr>
            <a:spLocks noGrp="1"/>
          </p:cNvSpPr>
          <p:nvPr>
            <p:ph type="sldNum" sz="quarter" idx="12"/>
          </p:nvPr>
        </p:nvSpPr>
        <p:spPr/>
        <p:txBody>
          <a:bodyPr/>
          <a:lstStyle/>
          <a:p>
            <a:fld id="{D7C119D3-B58D-46FA-B0B3-B02207F6499F}" type="slidenum">
              <a:rPr lang="fr-BE" smtClean="0"/>
              <a:pPr/>
              <a:t>6</a:t>
            </a:fld>
            <a:endParaRPr lang="fr-BE" dirty="0"/>
          </a:p>
        </p:txBody>
      </p:sp>
      <p:sp>
        <p:nvSpPr>
          <p:cNvPr id="6" name="TextBox 5"/>
          <p:cNvSpPr txBox="1"/>
          <p:nvPr/>
        </p:nvSpPr>
        <p:spPr>
          <a:xfrm>
            <a:off x="500034" y="1785926"/>
            <a:ext cx="8204490" cy="4524315"/>
          </a:xfrm>
          <a:prstGeom prst="rect">
            <a:avLst/>
          </a:prstGeom>
          <a:noFill/>
        </p:spPr>
        <p:txBody>
          <a:bodyPr wrap="none" rtlCol="0">
            <a:spAutoFit/>
          </a:bodyPr>
          <a:lstStyle/>
          <a:p>
            <a:r>
              <a:rPr lang="fr-BE" i="1" dirty="0">
                <a:solidFill>
                  <a:srgbClr val="0000FF"/>
                </a:solidFill>
                <a:latin typeface="Comic Sans MS" pitchFamily="66" charset="0"/>
              </a:rPr>
              <a:t>Six réunions du Conseil d’Administration de l’Amicale 4 Gn et une AG</a:t>
            </a:r>
          </a:p>
          <a:p>
            <a:r>
              <a:rPr lang="fr-BE" i="1" dirty="0">
                <a:solidFill>
                  <a:srgbClr val="0000FF"/>
                </a:solidFill>
                <a:latin typeface="Comic Sans MS" pitchFamily="66" charset="0"/>
              </a:rPr>
              <a:t>ont été planifiées en 2021, nous avons renoué à partir du second semestre </a:t>
            </a:r>
          </a:p>
          <a:p>
            <a:r>
              <a:rPr lang="fr-BE" i="1" dirty="0">
                <a:solidFill>
                  <a:srgbClr val="0000FF"/>
                </a:solidFill>
                <a:latin typeface="Comic Sans MS" pitchFamily="66" charset="0"/>
              </a:rPr>
              <a:t>avec des réunions du CA en présentiel. </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Le 21 janvier 2021 (via visioconférence)</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Le 1 mars 2021 (reportée)</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Le 8 avril 2021 (via visioconférence)</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Le 29 juillet (en présentiel)</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Le 27 septembre (en présentiel)</a:t>
            </a:r>
            <a:endParaRPr lang="fr-BE" i="1" dirty="0">
              <a:solidFill>
                <a:srgbClr val="000000"/>
              </a:solidFill>
              <a:latin typeface="Comic Sans MS" pitchFamily="66" charset="0"/>
            </a:endParaRPr>
          </a:p>
          <a:p>
            <a:endParaRPr lang="fr-BE" i="1" dirty="0">
              <a:solidFill>
                <a:srgbClr val="0000FF"/>
              </a:solidFill>
              <a:latin typeface="Comic Sans MS" pitchFamily="66" charset="0"/>
            </a:endParaRPr>
          </a:p>
          <a:p>
            <a:r>
              <a:rPr lang="fr-BE" i="1" dirty="0">
                <a:solidFill>
                  <a:srgbClr val="0000FF"/>
                </a:solidFill>
                <a:latin typeface="Comic Sans MS" pitchFamily="66" charset="0"/>
              </a:rPr>
              <a:t>Le 9 novembre 2021 (en présentiel)</a:t>
            </a:r>
            <a:endParaRPr lang="fr-BE" i="1" dirty="0">
              <a:solidFill>
                <a:srgbClr val="000000"/>
              </a:solidFill>
              <a:latin typeface="Comic Sans MS" pitchFamily="66" charset="0"/>
            </a:endParaRPr>
          </a:p>
          <a:p>
            <a:endParaRPr lang="fr-BE" i="1" dirty="0">
              <a:solidFill>
                <a:srgbClr val="0000FF"/>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85728"/>
            <a:ext cx="6643734" cy="807368"/>
          </a:xfrm>
        </p:spPr>
        <p:txBody>
          <a:bodyPr>
            <a:normAutofit fontScale="25000" lnSpcReduction="20000"/>
          </a:bodyPr>
          <a:lstStyle/>
          <a:p>
            <a:pPr>
              <a:buNone/>
            </a:pPr>
            <a:r>
              <a:rPr lang="fr-BE" sz="14400" i="1" u="sng" dirty="0">
                <a:solidFill>
                  <a:srgbClr val="0000FF"/>
                </a:solidFill>
                <a:latin typeface="Comic Sans MS" panose="030F0702030302020204" pitchFamily="66" charset="0"/>
              </a:rPr>
              <a:t>2 – 3  Rapport du secrétariat</a:t>
            </a:r>
          </a:p>
          <a:p>
            <a:endParaRPr lang="fr-BE" dirty="0"/>
          </a:p>
        </p:txBody>
      </p:sp>
      <p:sp>
        <p:nvSpPr>
          <p:cNvPr id="5" name="Espace réservé du numéro de diapositive 4"/>
          <p:cNvSpPr>
            <a:spLocks noGrp="1"/>
          </p:cNvSpPr>
          <p:nvPr>
            <p:ph type="sldNum" sz="quarter" idx="12"/>
          </p:nvPr>
        </p:nvSpPr>
        <p:spPr/>
        <p:txBody>
          <a:bodyPr/>
          <a:lstStyle/>
          <a:p>
            <a:fld id="{D7C119D3-B58D-46FA-B0B3-B02207F6499F}" type="slidenum">
              <a:rPr lang="fr-BE" smtClean="0"/>
              <a:pPr/>
              <a:t>7</a:t>
            </a:fld>
            <a:endParaRPr lang="fr-BE" dirty="0"/>
          </a:p>
        </p:txBody>
      </p:sp>
      <p:sp>
        <p:nvSpPr>
          <p:cNvPr id="6" name="TextBox 5"/>
          <p:cNvSpPr txBox="1"/>
          <p:nvPr/>
        </p:nvSpPr>
        <p:spPr>
          <a:xfrm>
            <a:off x="211671" y="893091"/>
            <a:ext cx="8720657" cy="5909310"/>
          </a:xfrm>
          <a:prstGeom prst="rect">
            <a:avLst/>
          </a:prstGeom>
          <a:noFill/>
        </p:spPr>
        <p:txBody>
          <a:bodyPr wrap="square" rtlCol="0">
            <a:spAutoFit/>
          </a:bodyPr>
          <a:lstStyle/>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a:p>
            <a:r>
              <a:rPr lang="fr-BE" i="1" dirty="0">
                <a:solidFill>
                  <a:srgbClr val="0000FF"/>
                </a:solidFill>
                <a:latin typeface="Comic Sans MS" pitchFamily="66" charset="0"/>
              </a:rPr>
              <a:t>Les membres de l’Amicale du 4 Gn ont participé uniquement à certaines activités en 2021 en fonction de l’évolution des règles suite à la pandémie:</a:t>
            </a:r>
          </a:p>
          <a:p>
            <a:r>
              <a:rPr lang="fr-BE" i="1" dirty="0">
                <a:solidFill>
                  <a:srgbClr val="0000FF"/>
                </a:solidFill>
                <a:latin typeface="Comic Sans MS" pitchFamily="66" charset="0"/>
              </a:rPr>
              <a:t>	</a:t>
            </a:r>
          </a:p>
          <a:p>
            <a:r>
              <a:rPr lang="fr-BE" i="1" dirty="0">
                <a:solidFill>
                  <a:srgbClr val="0000FF"/>
                </a:solidFill>
                <a:latin typeface="Comic Sans MS" pitchFamily="66" charset="0"/>
              </a:rPr>
              <a:t>	- 6 juin 2021: Aux cérémonies commémoratives à Temploux en</a:t>
            </a:r>
          </a:p>
          <a:p>
            <a:r>
              <a:rPr lang="fr-BE" i="1" dirty="0">
                <a:solidFill>
                  <a:srgbClr val="0000FF"/>
                </a:solidFill>
                <a:latin typeface="Comic Sans MS" pitchFamily="66" charset="0"/>
              </a:rPr>
              <a:t>	mémoire des militaires du 4</a:t>
            </a:r>
            <a:r>
              <a:rPr lang="fr-BE" i="1" baseline="30000" dirty="0">
                <a:solidFill>
                  <a:srgbClr val="0000FF"/>
                </a:solidFill>
                <a:latin typeface="Comic Sans MS" pitchFamily="66" charset="0"/>
              </a:rPr>
              <a:t> </a:t>
            </a:r>
            <a:r>
              <a:rPr lang="fr-BE" i="1" dirty="0">
                <a:solidFill>
                  <a:srgbClr val="0000FF"/>
                </a:solidFill>
                <a:latin typeface="Comic Sans MS" pitchFamily="66" charset="0"/>
              </a:rPr>
              <a:t> Gn, des chasseurs Ardennais 					et des Zouaves français ainsi que des nombreux civils tués lors</a:t>
            </a:r>
          </a:p>
          <a:p>
            <a:r>
              <a:rPr lang="fr-BE" i="1" dirty="0">
                <a:solidFill>
                  <a:srgbClr val="0000FF"/>
                </a:solidFill>
                <a:latin typeface="Comic Sans MS" pitchFamily="66" charset="0"/>
              </a:rPr>
              <a:t>	d’un bombardement en 1940 par l’aviation allemande.</a:t>
            </a:r>
            <a:endParaRPr lang="fr-BE" dirty="0">
              <a:solidFill>
                <a:srgbClr val="0000FF"/>
              </a:solidFill>
            </a:endParaRPr>
          </a:p>
          <a:p>
            <a:pPr lvl="0"/>
            <a:r>
              <a:rPr lang="fr-BE" dirty="0">
                <a:solidFill>
                  <a:srgbClr val="0000FF"/>
                </a:solidFill>
              </a:rPr>
              <a:t> </a:t>
            </a:r>
            <a:r>
              <a:rPr lang="fr-BE" i="1" dirty="0">
                <a:solidFill>
                  <a:srgbClr val="0000FF"/>
                </a:solidFill>
                <a:latin typeface="Comic Sans MS" pitchFamily="66" charset="0"/>
              </a:rPr>
              <a:t>	- 30 septembre 2021: Au voyage de la mémoire 2021. </a:t>
            </a:r>
          </a:p>
          <a:p>
            <a:pPr lvl="0"/>
            <a:r>
              <a:rPr lang="fr-BE" i="1" dirty="0">
                <a:solidFill>
                  <a:srgbClr val="0000FF"/>
                </a:solidFill>
                <a:latin typeface="Comic Sans MS" pitchFamily="66" charset="0"/>
              </a:rPr>
              <a:t>	- 20 octobre 2021: Journée de la filière des métiers du Génie.</a:t>
            </a:r>
          </a:p>
          <a:p>
            <a:pPr lvl="1"/>
            <a:r>
              <a:rPr lang="fr-BE" i="1" dirty="0">
                <a:solidFill>
                  <a:srgbClr val="0000FF"/>
                </a:solidFill>
                <a:latin typeface="Comic Sans MS" pitchFamily="66" charset="0"/>
              </a:rPr>
              <a:t>- 23 novembre 2021: A la Sainte-barbe de l’amicale.</a:t>
            </a:r>
          </a:p>
          <a:p>
            <a:pPr lvl="0"/>
            <a:endParaRPr lang="fr-BE" i="1" dirty="0">
              <a:solidFill>
                <a:srgbClr val="0000FF"/>
              </a:solidFill>
              <a:latin typeface="Comic Sans MS" pitchFamily="66" charset="0"/>
            </a:endParaRPr>
          </a:p>
          <a:p>
            <a:pPr lvl="0"/>
            <a:r>
              <a:rPr lang="fr-BE" i="1" dirty="0">
                <a:solidFill>
                  <a:srgbClr val="0000FF"/>
                </a:solidFill>
                <a:latin typeface="Comic Sans MS" pitchFamily="66" charset="0"/>
              </a:rPr>
              <a:t>En cours d’année, </a:t>
            </a:r>
            <a:r>
              <a:rPr lang="fr-BE" i="1" u="sng" dirty="0">
                <a:solidFill>
                  <a:srgbClr val="000000"/>
                </a:solidFill>
                <a:latin typeface="Comic Sans MS" pitchFamily="66" charset="0"/>
              </a:rPr>
              <a:t>pas de visite</a:t>
            </a:r>
            <a:r>
              <a:rPr lang="fr-BE" i="1" dirty="0">
                <a:solidFill>
                  <a:srgbClr val="000000"/>
                </a:solidFill>
                <a:latin typeface="Comic Sans MS" pitchFamily="66" charset="0"/>
              </a:rPr>
              <a:t> </a:t>
            </a:r>
            <a:r>
              <a:rPr lang="fr-BE" i="1" dirty="0">
                <a:solidFill>
                  <a:srgbClr val="0000FF"/>
                </a:solidFill>
                <a:latin typeface="Comic Sans MS" pitchFamily="66" charset="0"/>
              </a:rPr>
              <a:t>aux membres hospitalisés.</a:t>
            </a:r>
          </a:p>
          <a:p>
            <a:pPr lvl="0"/>
            <a:endParaRPr lang="fr-BE" i="1" dirty="0">
              <a:solidFill>
                <a:srgbClr val="0000FF"/>
              </a:solidFill>
              <a:latin typeface="Comic Sans MS" pitchFamily="66" charset="0"/>
            </a:endParaRPr>
          </a:p>
          <a:p>
            <a:pPr lvl="0"/>
            <a:r>
              <a:rPr lang="fr-BE" i="1" u="sng" dirty="0">
                <a:solidFill>
                  <a:srgbClr val="000000"/>
                </a:solidFill>
                <a:latin typeface="Comic Sans MS" pitchFamily="66" charset="0"/>
              </a:rPr>
              <a:t>Service protocolaire limité </a:t>
            </a:r>
            <a:r>
              <a:rPr lang="fr-BE" i="1" dirty="0">
                <a:solidFill>
                  <a:srgbClr val="0000FF"/>
                </a:solidFill>
                <a:latin typeface="Comic Sans MS" pitchFamily="66" charset="0"/>
              </a:rPr>
              <a:t>en cas de décès.</a:t>
            </a:r>
            <a:endParaRPr lang="fr-BE" i="1" dirty="0">
              <a:solidFill>
                <a:srgbClr val="FF0000"/>
              </a:solidFill>
              <a:latin typeface="Comic Sans MS" pitchFamily="66" charset="0"/>
            </a:endParaRPr>
          </a:p>
          <a:p>
            <a:endParaRPr lang="fr-BE" i="1" dirty="0">
              <a:solidFill>
                <a:srgbClr val="0000FF"/>
              </a:solidFill>
              <a:latin typeface="Comic Sans MS" pitchFamily="66" charset="0"/>
            </a:endParaRPr>
          </a:p>
          <a:p>
            <a:r>
              <a:rPr lang="fr-BE" i="1" dirty="0">
                <a:solidFill>
                  <a:srgbClr val="0000FF"/>
                </a:solidFill>
                <a:latin typeface="Comic Sans MS" pitchFamily="66" charset="0"/>
              </a:rPr>
              <a:t>				</a:t>
            </a:r>
          </a:p>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472" y="500042"/>
            <a:ext cx="6439583" cy="646331"/>
          </a:xfrm>
          <a:prstGeom prst="rect">
            <a:avLst/>
          </a:prstGeom>
        </p:spPr>
        <p:txBody>
          <a:bodyPr wrap="none">
            <a:spAutoFit/>
          </a:bodyPr>
          <a:lstStyle/>
          <a:p>
            <a:r>
              <a:rPr lang="fr-BE" sz="3600" i="1" u="sng" dirty="0">
                <a:solidFill>
                  <a:srgbClr val="0000FF"/>
                </a:solidFill>
                <a:latin typeface="Comic Sans MS" panose="030F0702030302020204" pitchFamily="66" charset="0"/>
              </a:rPr>
              <a:t>2 – 4  Rapport du secrétariat</a:t>
            </a:r>
          </a:p>
        </p:txBody>
      </p:sp>
      <p:sp>
        <p:nvSpPr>
          <p:cNvPr id="5" name="Rectangle 4"/>
          <p:cNvSpPr/>
          <p:nvPr/>
        </p:nvSpPr>
        <p:spPr>
          <a:xfrm>
            <a:off x="500034" y="1714488"/>
            <a:ext cx="8424936" cy="5355312"/>
          </a:xfrm>
          <a:prstGeom prst="rect">
            <a:avLst/>
          </a:prstGeom>
        </p:spPr>
        <p:txBody>
          <a:bodyPr wrap="square">
            <a:spAutoFit/>
          </a:bodyPr>
          <a:lstStyle/>
          <a:p>
            <a:pPr lvl="0"/>
            <a:endParaRPr lang="fr-BE" i="1" dirty="0">
              <a:solidFill>
                <a:srgbClr val="0000FF"/>
              </a:solidFill>
              <a:latin typeface="Comic Sans MS" pitchFamily="66" charset="0"/>
            </a:endParaRPr>
          </a:p>
          <a:p>
            <a:pPr lvl="0"/>
            <a:r>
              <a:rPr lang="fr-BE" i="1" dirty="0">
                <a:solidFill>
                  <a:srgbClr val="0000FF"/>
                </a:solidFill>
                <a:latin typeface="Comic Sans MS" pitchFamily="66" charset="0"/>
              </a:rPr>
              <a:t>Réalisation et expédition de quatre éditions du « Surpasse-Toi ».</a:t>
            </a:r>
          </a:p>
          <a:p>
            <a:endParaRPr lang="fr-BE" i="1" dirty="0">
              <a:solidFill>
                <a:srgbClr val="0000FF"/>
              </a:solidFill>
              <a:latin typeface="Comic Sans MS" pitchFamily="66" charset="0"/>
            </a:endParaRPr>
          </a:p>
          <a:p>
            <a:r>
              <a:rPr lang="fr-BE" b="1" i="1" dirty="0">
                <a:solidFill>
                  <a:srgbClr val="0000FF"/>
                </a:solidFill>
                <a:latin typeface="Comic Sans MS" pitchFamily="66" charset="0"/>
              </a:rPr>
              <a:t>Rappel: </a:t>
            </a:r>
          </a:p>
          <a:p>
            <a:pPr marL="285750" indent="-285750">
              <a:buFontTx/>
              <a:buChar char="-"/>
            </a:pPr>
            <a:r>
              <a:rPr lang="fr-BE" b="1" i="1" dirty="0">
                <a:solidFill>
                  <a:srgbClr val="0000FF"/>
                </a:solidFill>
                <a:latin typeface="Comic Sans MS" pitchFamily="66" charset="0"/>
              </a:rPr>
              <a:t>pour</a:t>
            </a:r>
            <a:r>
              <a:rPr lang="fr-BE" i="1" dirty="0">
                <a:solidFill>
                  <a:srgbClr val="0000FF"/>
                </a:solidFill>
                <a:latin typeface="Comic Sans MS" pitchFamily="66" charset="0"/>
              </a:rPr>
              <a:t> l’AG, seulement les membres </a:t>
            </a:r>
            <a:r>
              <a:rPr lang="fr-BE" b="1" i="1" u="sng" dirty="0">
                <a:solidFill>
                  <a:srgbClr val="0000FF"/>
                </a:solidFill>
                <a:latin typeface="Comic Sans MS" pitchFamily="66" charset="0"/>
              </a:rPr>
              <a:t>effectifs</a:t>
            </a:r>
            <a:r>
              <a:rPr lang="fr-BE" i="1" dirty="0">
                <a:solidFill>
                  <a:srgbClr val="0000FF"/>
                </a:solidFill>
                <a:latin typeface="Comic Sans MS" pitchFamily="66" charset="0"/>
              </a:rPr>
              <a:t> et en ordre de cotisation peuvent VOTER.</a:t>
            </a:r>
          </a:p>
          <a:p>
            <a:pPr marL="285750" indent="-285750">
              <a:buFontTx/>
              <a:buChar char="-"/>
            </a:pPr>
            <a:r>
              <a:rPr lang="fr-BE" i="1" dirty="0">
                <a:solidFill>
                  <a:srgbClr val="0000FF"/>
                </a:solidFill>
                <a:latin typeface="Comic Sans MS" pitchFamily="66" charset="0"/>
              </a:rPr>
              <a:t>Le R.O.I est disponible à tout moment sur le site internet de l’amicale: </a:t>
            </a:r>
            <a:r>
              <a:rPr lang="fr-BE" i="1" dirty="0">
                <a:solidFill>
                  <a:srgbClr val="0000FF"/>
                </a:solidFill>
                <a:latin typeface="Comic Sans MS" pitchFamily="66" charset="0"/>
                <a:hlinkClick r:id="rId2"/>
              </a:rPr>
              <a:t>https://www.amicale4gn.com/</a:t>
            </a:r>
            <a:r>
              <a:rPr lang="fr-BE" i="1" dirty="0">
                <a:solidFill>
                  <a:srgbClr val="0000FF"/>
                </a:solidFill>
                <a:latin typeface="Comic Sans MS" pitchFamily="66" charset="0"/>
              </a:rPr>
              <a:t> sous la rubrique Statuts et ROI. </a:t>
            </a:r>
            <a:br>
              <a:rPr lang="fr-BE" i="1" dirty="0">
                <a:solidFill>
                  <a:srgbClr val="0000FF"/>
                </a:solidFill>
                <a:latin typeface="Comic Sans MS" pitchFamily="66" charset="0"/>
              </a:rPr>
            </a:br>
            <a:r>
              <a:rPr lang="fr-BE" i="1" dirty="0">
                <a:solidFill>
                  <a:srgbClr val="0000FF"/>
                </a:solidFill>
                <a:latin typeface="Comic Sans MS" pitchFamily="66" charset="0"/>
              </a:rPr>
              <a:t>La dernière version du ROI date du 1/9/2020 et les dernières modifications ont été publiées dans notre revue « Surpasse-Toi » n° 154.</a:t>
            </a:r>
            <a:br>
              <a:rPr lang="fr-BE" i="1" dirty="0">
                <a:solidFill>
                  <a:srgbClr val="0000FF"/>
                </a:solidFill>
                <a:latin typeface="Comic Sans MS" pitchFamily="66" charset="0"/>
              </a:rPr>
            </a:br>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a:p>
            <a:r>
              <a:rPr lang="fr-BE" i="1" dirty="0">
                <a:solidFill>
                  <a:srgbClr val="0000FF"/>
                </a:solidFill>
                <a:latin typeface="Comic Sans MS" pitchFamily="66" charset="0"/>
              </a:rPr>
              <a:t>									</a:t>
            </a:r>
          </a:p>
          <a:p>
            <a:r>
              <a:rPr lang="fr-BE" dirty="0">
                <a:solidFill>
                  <a:srgbClr val="0000FF"/>
                </a:solidFill>
                <a:latin typeface="Comic Sans MS" pitchFamily="66" charset="0"/>
              </a:rPr>
              <a:t>		</a:t>
            </a:r>
          </a:p>
        </p:txBody>
      </p:sp>
      <p:sp>
        <p:nvSpPr>
          <p:cNvPr id="4" name="Espace réservé du numéro de diapositive 3"/>
          <p:cNvSpPr>
            <a:spLocks noGrp="1"/>
          </p:cNvSpPr>
          <p:nvPr>
            <p:ph type="sldNum" sz="quarter" idx="12"/>
          </p:nvPr>
        </p:nvSpPr>
        <p:spPr/>
        <p:txBody>
          <a:bodyPr/>
          <a:lstStyle/>
          <a:p>
            <a:fld id="{D7C119D3-B58D-46FA-B0B3-B02207F6499F}" type="slidenum">
              <a:rPr lang="fr-BE" smtClean="0"/>
              <a:pPr/>
              <a:t>8</a:t>
            </a:fld>
            <a:endParaRPr lang="fr-BE" dirty="0"/>
          </a:p>
        </p:txBody>
      </p:sp>
      <p:pic>
        <p:nvPicPr>
          <p:cNvPr id="1126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7584" y="5000101"/>
            <a:ext cx="1944216" cy="162018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071678"/>
            <a:ext cx="8786842" cy="2805114"/>
          </a:xfrm>
        </p:spPr>
        <p:txBody>
          <a:bodyPr>
            <a:normAutofit/>
          </a:bodyPr>
          <a:lstStyle/>
          <a:p>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La situation comptable pour l’année 2021 a été </a:t>
            </a:r>
            <a:r>
              <a:rPr lang="fr-BE" sz="1800" b="1" i="1" u="sng" cap="none" dirty="0">
                <a:solidFill>
                  <a:srgbClr val="0000FF"/>
                </a:solidFill>
                <a:latin typeface="Comic Sans MS" pitchFamily="66" charset="0"/>
              </a:rPr>
              <a:t>contrôlée et certifiée exacte </a:t>
            </a:r>
            <a:br>
              <a:rPr lang="fr-BE" sz="1800" b="1" i="1" u="sng" cap="none" dirty="0">
                <a:solidFill>
                  <a:srgbClr val="0000FF"/>
                </a:solidFill>
                <a:latin typeface="Comic Sans MS" pitchFamily="66" charset="0"/>
              </a:rPr>
            </a:br>
            <a:r>
              <a:rPr lang="fr-BE" sz="1800" i="1" cap="none" dirty="0">
                <a:solidFill>
                  <a:srgbClr val="0000FF"/>
                </a:solidFill>
                <a:latin typeface="Comic Sans MS" pitchFamily="66" charset="0"/>
              </a:rPr>
              <a:t>le  03 février 2022 par les commissaires aux comptes :</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Désignation des commissaires aux comptes, voir le PV de l’AG </a:t>
            </a: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du 10 juin 2021.</a:t>
            </a:r>
          </a:p>
        </p:txBody>
      </p:sp>
      <p:sp>
        <p:nvSpPr>
          <p:cNvPr id="3" name="Content Placeholder 2"/>
          <p:cNvSpPr>
            <a:spLocks noGrp="1"/>
          </p:cNvSpPr>
          <p:nvPr>
            <p:ph idx="1"/>
          </p:nvPr>
        </p:nvSpPr>
        <p:spPr>
          <a:xfrm>
            <a:off x="533400" y="533400"/>
            <a:ext cx="6554867" cy="1038212"/>
          </a:xfrm>
        </p:spPr>
        <p:txBody>
          <a:bodyPr/>
          <a:lstStyle/>
          <a:p>
            <a:pPr>
              <a:buNone/>
            </a:pPr>
            <a:r>
              <a:rPr lang="fr-BE" sz="3600" i="1" u="sng" dirty="0">
                <a:solidFill>
                  <a:srgbClr val="0000FF"/>
                </a:solidFill>
                <a:latin typeface="Comic Sans MS" panose="030F0702030302020204" pitchFamily="66" charset="0"/>
                <a:cs typeface="Arial" pitchFamily="34" charset="0"/>
              </a:rPr>
              <a:t>3 –  Rapport du trésorier</a:t>
            </a:r>
          </a:p>
          <a:p>
            <a:pPr>
              <a:buNone/>
            </a:pPr>
            <a:endParaRPr lang="fr-BE" dirty="0"/>
          </a:p>
        </p:txBody>
      </p:sp>
      <p:sp>
        <p:nvSpPr>
          <p:cNvPr id="4" name="Slide Number Placeholder 3"/>
          <p:cNvSpPr>
            <a:spLocks noGrp="1"/>
          </p:cNvSpPr>
          <p:nvPr>
            <p:ph type="sldNum" sz="quarter" idx="12"/>
          </p:nvPr>
        </p:nvSpPr>
        <p:spPr>
          <a:xfrm>
            <a:off x="7572396" y="5578478"/>
            <a:ext cx="1500198" cy="669925"/>
          </a:xfrm>
        </p:spPr>
        <p:txBody>
          <a:bodyPr/>
          <a:lstStyle/>
          <a:p>
            <a:fld id="{D7C119D3-B58D-46FA-B0B3-B02207F6499F}" type="slidenum">
              <a:rPr lang="fr-BE" smtClean="0"/>
              <a:pPr/>
              <a:t>9</a:t>
            </a:fld>
            <a:endParaRPr lang="fr-BE" dirty="0"/>
          </a:p>
        </p:txBody>
      </p:sp>
      <p:sp>
        <p:nvSpPr>
          <p:cNvPr id="5" name="Rectangle 4"/>
          <p:cNvSpPr/>
          <p:nvPr/>
        </p:nvSpPr>
        <p:spPr>
          <a:xfrm>
            <a:off x="1428728" y="1214422"/>
            <a:ext cx="4572000" cy="1477328"/>
          </a:xfrm>
          <a:prstGeom prst="rect">
            <a:avLst/>
          </a:prstGeom>
        </p:spPr>
        <p:txBody>
          <a:bodyPr>
            <a:spAutoFit/>
          </a:bodyPr>
          <a:lstStyle/>
          <a:p>
            <a:r>
              <a:rPr lang="fr-BE" i="1" dirty="0">
                <a:solidFill>
                  <a:srgbClr val="0000FF"/>
                </a:solidFill>
                <a:latin typeface="Comic Sans MS" pitchFamily="66" charset="0"/>
              </a:rPr>
              <a:t>Comptabilité ASBL 4 Gn Amay n° d'entreprise 429868069</a:t>
            </a:r>
          </a:p>
          <a:p>
            <a:r>
              <a:rPr lang="en-US" i="1" dirty="0">
                <a:solidFill>
                  <a:srgbClr val="0000FF"/>
                </a:solidFill>
                <a:latin typeface="Comic Sans MS" pitchFamily="66" charset="0"/>
              </a:rPr>
              <a:t>Banque IBAN: BE40 0011 7333 7763 BIC: GEBABEBB</a:t>
            </a:r>
            <a:endParaRPr lang="fr-BE" i="1" dirty="0">
              <a:solidFill>
                <a:srgbClr val="0000FF"/>
              </a:solidFill>
              <a:latin typeface="Comic Sans MS" pitchFamily="66" charset="0"/>
            </a:endParaRPr>
          </a:p>
          <a:p>
            <a:endParaRPr lang="fr-BE" i="1" dirty="0">
              <a:solidFill>
                <a:srgbClr val="0000FF"/>
              </a:solidFill>
              <a:latin typeface="Comic Sans MS" pitchFamily="66" charset="0"/>
            </a:endParaRPr>
          </a:p>
        </p:txBody>
      </p:sp>
      <p:pic>
        <p:nvPicPr>
          <p:cNvPr id="52226" name="Picture 2"/>
          <p:cNvPicPr>
            <a:picLocks noChangeAspect="1" noChangeArrowheads="1"/>
          </p:cNvPicPr>
          <p:nvPr/>
        </p:nvPicPr>
        <p:blipFill>
          <a:blip r:embed="rId2">
            <a:clrChange>
              <a:clrFrom>
                <a:srgbClr val="FFFCF1"/>
              </a:clrFrom>
              <a:clrTo>
                <a:srgbClr val="FFFCF1">
                  <a:alpha val="0"/>
                </a:srgbClr>
              </a:clrTo>
            </a:clrChange>
          </a:blip>
          <a:srcRect/>
          <a:stretch>
            <a:fillRect/>
          </a:stretch>
        </p:blipFill>
        <p:spPr bwMode="auto">
          <a:xfrm>
            <a:off x="428596" y="5643578"/>
            <a:ext cx="2213584" cy="719134"/>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6643702" y="5092624"/>
            <a:ext cx="1857388" cy="1164138"/>
          </a:xfrm>
          <a:prstGeom prst="rect">
            <a:avLst/>
          </a:prstGeom>
          <a:noFill/>
          <a:ln w="9525">
            <a:noFill/>
            <a:miter lim="800000"/>
            <a:headEnd/>
            <a:tailEnd/>
          </a:ln>
          <a:effectLst/>
        </p:spPr>
      </p:pic>
      <p:pic>
        <p:nvPicPr>
          <p:cNvPr id="5222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3240" y="4786322"/>
            <a:ext cx="1500198" cy="161826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Secteur">
  <a:themeElements>
    <a:clrScheme name="Personnalisé 2">
      <a:dk1>
        <a:srgbClr val="BFBFBF"/>
      </a:dk1>
      <a:lt1>
        <a:sysClr val="window" lastClr="FFFFFF"/>
      </a:lt1>
      <a:dk2>
        <a:srgbClr val="BFBFBF"/>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Secteu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txDef>
      <a:spPr>
        <a:noFill/>
      </a:spPr>
      <a:bodyPr wrap="none" rtlCol="0">
        <a:spAutoFit/>
      </a:bodyPr>
      <a:lstStyle>
        <a:defPPr>
          <a:defRPr dirty="0" smtClean="0">
            <a:solidFill>
              <a:srgbClr val="0000FF"/>
            </a:solidFill>
          </a:defRPr>
        </a:defPPr>
      </a:lstStyle>
    </a:txDef>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1957</Words>
  <Application>Microsoft Office PowerPoint</Application>
  <PresentationFormat>Affichage à l'écran (4:3)</PresentationFormat>
  <Paragraphs>443</Paragraphs>
  <Slides>38</Slides>
  <Notes>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38</vt:i4>
      </vt:variant>
    </vt:vector>
  </HeadingPairs>
  <TitlesOfParts>
    <vt:vector size="46" baseType="lpstr">
      <vt:lpstr>Arial</vt:lpstr>
      <vt:lpstr>Arial Black</vt:lpstr>
      <vt:lpstr>Calibri</vt:lpstr>
      <vt:lpstr>Century Gothic</vt:lpstr>
      <vt:lpstr>Comic Sans MS</vt:lpstr>
      <vt:lpstr>Wingdings 3</vt:lpstr>
      <vt:lpstr>Secteur</vt:lpstr>
      <vt:lpstr>Document</vt:lpstr>
      <vt:lpstr>Présentation PowerPoint</vt:lpstr>
      <vt:lpstr>Présentation PowerPoint</vt:lpstr>
      <vt:lpstr>Présentation PowerPoint</vt:lpstr>
      <vt:lpstr>OUI  / NON</vt:lpstr>
      <vt:lpstr>Situation des membres de l’Amicale au 31 décembre 2021</vt:lpstr>
      <vt:lpstr>Présentation PowerPoint</vt:lpstr>
      <vt:lpstr>Présentation PowerPoint</vt:lpstr>
      <vt:lpstr>Présentation PowerPoint</vt:lpstr>
      <vt:lpstr>   La situation comptable pour l’année 2021 a été contrôlée et certifiée exacte  le  03 février 2022 par les commissaires aux comptes :   Désignation des commissaires aux comptes, voir le PV de l’AG  du 10 juin 2021.</vt:lpstr>
      <vt:lpstr>Amicale 4 Génie</vt:lpstr>
      <vt:lpstr>Etat des recettes &amp; dépenses 2021</vt:lpstr>
      <vt:lpstr>Patrimoine au 31 décembre 2021 Répartition </vt:lpstr>
      <vt:lpstr> Projet de budget  2022  </vt:lpstr>
      <vt:lpstr>Recettes escomptées</vt:lpstr>
      <vt:lpstr>Dépenses envisagées</vt:lpstr>
      <vt:lpstr>Balance</vt:lpstr>
      <vt:lpstr>Présentation PowerPoint</vt:lpstr>
      <vt:lpstr> </vt:lpstr>
      <vt:lpstr>2 effectifs :        1 - Jean-Marie FERBER     2 - Raymond DEPOORTERE 1 réserve :  1 - Joseph CHABOTEAUX</vt:lpstr>
      <vt:lpstr>Pas de changement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Il n’y a pas au sein du CA une structure hiérarchique militaire mais bien une structure fonctionnelle.</vt:lpstr>
      <vt:lpstr>Cette année (2022), les modifications aux statuts sont les suivantes en plus des nouvelles nominations/renouvellements d’administrateurs et composition du CA. Il n’y a pas de modification au Règlement d’Ordre Intérieur (ROI)</vt:lpstr>
      <vt:lpstr>- Art 2. Son siège social est établi En Région Wallonne, il peut être transféré par décision du conseil d'administration en tout autre endroit, POUR AUTANT QUE CE DEPLACEMENT N’ENTRAINE PAS DE MODIFICATION DU REGIME LINGUISTIQUE.  - TITRE X. Divers.    - Art 33. Banque IBAN: BE40 0011 7333 7763 BIC: GEBABEBB  - Art 34. Le R.O.I est disponible à tout moment sur le site internet de  l’amicale: https://www.amicale4gn.com/ sous la rubrique Statuts et ROI.   La dernière version du ROI date du 1/9/2020 et les dernières modifications  ont été publiées dans la Revue « Surpasse-Toi » n° 154. Le R.O.I est  également disponible sur demande au secrétariat.     - TITRE XI. Résolutions de l'assemblée générale.  </vt:lpstr>
      <vt:lpstr>     - L’Assemblée générale, 31mars 2022 sous forme papier   - BBQ à confirmer  - Voyage de la mémoire de l’Amicale 29 septembre 2022    (à confirmer)    -  Sainte-barbe de l’Amicale date à confirmer 2022     </vt:lpstr>
      <vt:lpstr>Adresse du site :   https://www.amicale4gn.com/       </vt:lpstr>
      <vt:lpstr>En 2022, le mot de passe pour notre site sera publié et activé à partir du ST n°160:  </vt:lpstr>
      <vt:lpstr>Via adresse e-mail : amicale4gn@gmail.com </vt:lpstr>
      <vt:lpstr>DECIDE d’approuver les comptes annuels de l’exercice clôturé  le 31 décembre 2021.  DECIDE de transférer le bénéfice/perte au résultat reporté.  DECIDE d’adopter le budget pour l’exercice de l’année 2022.  DECIDE par vote spécial de donner décharge aux administrateurs et commissaires aux comptes de toute responsabilité résultant de l’accomplissement de leur mandat pendant l’exercice écoulé.  DECIDE de la modification des statuts, de la nomination/renouvellement des administrateurs et de la composition du Conseil d’Administration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Amicale 4 Génie</dc:title>
  <dc:creator>CLEDA</dc:creator>
  <cp:lastModifiedBy>daniel gillain</cp:lastModifiedBy>
  <cp:revision>768</cp:revision>
  <cp:lastPrinted>2022-01-25T08:54:39Z</cp:lastPrinted>
  <dcterms:created xsi:type="dcterms:W3CDTF">2013-05-17T12:52:56Z</dcterms:created>
  <dcterms:modified xsi:type="dcterms:W3CDTF">2022-02-04T13:30:05Z</dcterms:modified>
</cp:coreProperties>
</file>